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86" r:id="rId4"/>
    <p:sldId id="262" r:id="rId5"/>
    <p:sldId id="266" r:id="rId6"/>
    <p:sldId id="267" r:id="rId7"/>
    <p:sldId id="264" r:id="rId8"/>
    <p:sldId id="265" r:id="rId9"/>
    <p:sldId id="263" r:id="rId10"/>
    <p:sldId id="268" r:id="rId11"/>
    <p:sldId id="269" r:id="rId12"/>
    <p:sldId id="270" r:id="rId13"/>
    <p:sldId id="271" r:id="rId14"/>
    <p:sldId id="272" r:id="rId15"/>
    <p:sldId id="295" r:id="rId16"/>
    <p:sldId id="296" r:id="rId17"/>
    <p:sldId id="277" r:id="rId18"/>
    <p:sldId id="278" r:id="rId19"/>
    <p:sldId id="279" r:id="rId20"/>
    <p:sldId id="282" r:id="rId21"/>
    <p:sldId id="283" r:id="rId22"/>
    <p:sldId id="284" r:id="rId23"/>
    <p:sldId id="285" r:id="rId24"/>
    <p:sldId id="287" r:id="rId25"/>
    <p:sldId id="292" r:id="rId26"/>
    <p:sldId id="294" r:id="rId27"/>
    <p:sldId id="293" r:id="rId2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1CB0-762A-4451-A7EF-BD933AE286EE}" type="datetimeFigureOut">
              <a:rPr lang="ko-KR" altLang="en-US" smtClean="0"/>
              <a:pPr/>
              <a:t>2009-06-13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D4D6-965E-4778-B0A7-9920C273BD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1CB0-762A-4451-A7EF-BD933AE286EE}" type="datetimeFigureOut">
              <a:rPr lang="ko-KR" altLang="en-US" smtClean="0"/>
              <a:pPr/>
              <a:t>2009-06-13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D4D6-965E-4778-B0A7-9920C273BD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1CB0-762A-4451-A7EF-BD933AE286EE}" type="datetimeFigureOut">
              <a:rPr lang="ko-KR" altLang="en-US" smtClean="0"/>
              <a:pPr/>
              <a:t>2009-06-13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D4D6-965E-4778-B0A7-9920C273BD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1CB0-762A-4451-A7EF-BD933AE286EE}" type="datetimeFigureOut">
              <a:rPr lang="ko-KR" altLang="en-US" smtClean="0"/>
              <a:pPr/>
              <a:t>2009-06-13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D4D6-965E-4778-B0A7-9920C273BD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1CB0-762A-4451-A7EF-BD933AE286EE}" type="datetimeFigureOut">
              <a:rPr lang="ko-KR" altLang="en-US" smtClean="0"/>
              <a:pPr/>
              <a:t>2009-06-13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D4D6-965E-4778-B0A7-9920C273BD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1CB0-762A-4451-A7EF-BD933AE286EE}" type="datetimeFigureOut">
              <a:rPr lang="ko-KR" altLang="en-US" smtClean="0"/>
              <a:pPr/>
              <a:t>2009-06-13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D4D6-965E-4778-B0A7-9920C273BD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1CB0-762A-4451-A7EF-BD933AE286EE}" type="datetimeFigureOut">
              <a:rPr lang="ko-KR" altLang="en-US" smtClean="0"/>
              <a:pPr/>
              <a:t>2009-06-13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D4D6-965E-4778-B0A7-9920C273BD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1CB0-762A-4451-A7EF-BD933AE286EE}" type="datetimeFigureOut">
              <a:rPr lang="ko-KR" altLang="en-US" smtClean="0"/>
              <a:pPr/>
              <a:t>2009-06-13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D4D6-965E-4778-B0A7-9920C273BD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1CB0-762A-4451-A7EF-BD933AE286EE}" type="datetimeFigureOut">
              <a:rPr lang="ko-KR" altLang="en-US" smtClean="0"/>
              <a:pPr/>
              <a:t>2009-06-13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D4D6-965E-4778-B0A7-9920C273BD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1CB0-762A-4451-A7EF-BD933AE286EE}" type="datetimeFigureOut">
              <a:rPr lang="ko-KR" altLang="en-US" smtClean="0"/>
              <a:pPr/>
              <a:t>2009-06-13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D4D6-965E-4778-B0A7-9920C273BD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1CB0-762A-4451-A7EF-BD933AE286EE}" type="datetimeFigureOut">
              <a:rPr lang="ko-KR" altLang="en-US" smtClean="0"/>
              <a:pPr/>
              <a:t>2009-06-13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D4D6-965E-4778-B0A7-9920C273BD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71CB0-762A-4451-A7EF-BD933AE286EE}" type="datetimeFigureOut">
              <a:rPr lang="ko-KR" altLang="en-US" smtClean="0"/>
              <a:pPr/>
              <a:t>2009-06-13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6D4D6-965E-4778-B0A7-9920C273BD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17144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solidFill>
                  <a:srgbClr val="6C0000"/>
                </a:solidFill>
              </a:rPr>
              <a:t>Management of </a:t>
            </a:r>
            <a:r>
              <a:rPr lang="en-US" sz="6000" b="1" dirty="0" smtClean="0">
                <a:solidFill>
                  <a:srgbClr val="6C0000"/>
                </a:solidFill>
              </a:rPr>
              <a:t/>
            </a:r>
            <a:br>
              <a:rPr lang="en-US" sz="6000" b="1" dirty="0" smtClean="0">
                <a:solidFill>
                  <a:srgbClr val="6C0000"/>
                </a:solidFill>
              </a:rPr>
            </a:br>
            <a:r>
              <a:rPr lang="en-US" sz="6000" b="1" dirty="0" err="1" smtClean="0">
                <a:solidFill>
                  <a:srgbClr val="6C0000"/>
                </a:solidFill>
              </a:rPr>
              <a:t>Hematuria</a:t>
            </a:r>
            <a:r>
              <a:rPr lang="en-US" sz="6000" b="1" dirty="0" smtClean="0">
                <a:solidFill>
                  <a:srgbClr val="6C0000"/>
                </a:solidFill>
              </a:rPr>
              <a:t> </a:t>
            </a:r>
            <a:r>
              <a:rPr lang="en-US" sz="6000" b="1" dirty="0">
                <a:solidFill>
                  <a:srgbClr val="6C0000"/>
                </a:solidFill>
              </a:rPr>
              <a:t>in Children</a:t>
            </a:r>
            <a:r>
              <a:rPr lang="ko-KR" altLang="en-US" dirty="0"/>
              <a:t/>
            </a:r>
            <a:br>
              <a:rPr lang="ko-KR" altLang="en-US" dirty="0"/>
            </a:b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chemeClr val="accent4">
                    <a:lumMod val="50000"/>
                  </a:schemeClr>
                </a:solidFill>
              </a:rPr>
              <a:t>가톨릭의대 </a:t>
            </a:r>
            <a:endParaRPr lang="en-US" altLang="ko-KR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ko-KR" altLang="en-US" b="1" dirty="0">
                <a:solidFill>
                  <a:schemeClr val="accent4">
                    <a:lumMod val="50000"/>
                  </a:schemeClr>
                </a:solidFill>
              </a:rPr>
              <a:t>손 </a:t>
            </a:r>
            <a:r>
              <a:rPr lang="ko-KR" altLang="en-US" b="1" dirty="0" smtClean="0">
                <a:solidFill>
                  <a:schemeClr val="accent4">
                    <a:lumMod val="50000"/>
                  </a:schemeClr>
                </a:solidFill>
              </a:rPr>
              <a:t>동 </a:t>
            </a:r>
            <a:r>
              <a:rPr lang="ko-KR" altLang="en-US" b="1" dirty="0" err="1" smtClean="0">
                <a:solidFill>
                  <a:schemeClr val="accent4">
                    <a:lumMod val="50000"/>
                  </a:schemeClr>
                </a:solidFill>
              </a:rPr>
              <a:t>완</a:t>
            </a:r>
            <a:endParaRPr lang="ko-KR" alt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5" name="그림 4" descr="2009-06-07 23;20;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0569" y="6143645"/>
            <a:ext cx="2603431" cy="7143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b="1" dirty="0" err="1" smtClean="0"/>
              <a:t>Postinfectious</a:t>
            </a:r>
            <a:r>
              <a:rPr lang="en-US" sz="3600" b="1" dirty="0" smtClean="0"/>
              <a:t> </a:t>
            </a:r>
            <a:r>
              <a:rPr lang="en-US" sz="3600" b="1" dirty="0" err="1"/>
              <a:t>glomerulonephritis</a:t>
            </a:r>
            <a:r>
              <a:rPr lang="en-US" sz="3600" b="1" dirty="0"/>
              <a:t>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(</a:t>
            </a:r>
            <a:r>
              <a:rPr lang="en-US" sz="3600" b="1" dirty="0"/>
              <a:t>PIGN) </a:t>
            </a:r>
            <a:endParaRPr lang="ko-KR" altLang="en-US" sz="36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785926"/>
            <a:ext cx="8472518" cy="4525963"/>
          </a:xfrm>
        </p:spPr>
        <p:txBody>
          <a:bodyPr>
            <a:normAutofit/>
          </a:bodyPr>
          <a:lstStyle/>
          <a:p>
            <a:r>
              <a:rPr lang="en-US" sz="2400" dirty="0"/>
              <a:t>sore throat or skin infection within the past 2~4 weeks</a:t>
            </a:r>
            <a:endParaRPr lang="ko-KR" altLang="en-US" sz="2400" dirty="0"/>
          </a:p>
          <a:p>
            <a:r>
              <a:rPr lang="en-US" sz="2400" dirty="0" smtClean="0"/>
              <a:t>history </a:t>
            </a:r>
            <a:r>
              <a:rPr lang="en-US" sz="2400" dirty="0"/>
              <a:t>of headache, vomiting, blurring of vision, altered 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sensorium</a:t>
            </a:r>
            <a:r>
              <a:rPr lang="en-US" sz="2400" dirty="0"/>
              <a:t>, seizures, breathless</a:t>
            </a:r>
            <a:endParaRPr lang="ko-KR" altLang="en-US" sz="2400" dirty="0"/>
          </a:p>
          <a:p>
            <a:r>
              <a:rPr lang="en-US" sz="2400" dirty="0" smtClean="0"/>
              <a:t>diagnosis 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-  positive </a:t>
            </a:r>
            <a:r>
              <a:rPr lang="en-US" sz="2400" dirty="0" err="1"/>
              <a:t>antistreptolysin</a:t>
            </a:r>
            <a:r>
              <a:rPr lang="en-US" sz="2400" dirty="0"/>
              <a:t>-O or </a:t>
            </a:r>
            <a:r>
              <a:rPr lang="en-US" sz="2400" dirty="0" err="1"/>
              <a:t>streptozyme</a:t>
            </a:r>
            <a:r>
              <a:rPr lang="en-US" sz="2400" dirty="0"/>
              <a:t> titer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(</a:t>
            </a:r>
            <a:r>
              <a:rPr lang="en-US" sz="2400" dirty="0"/>
              <a:t>often </a:t>
            </a:r>
            <a:r>
              <a:rPr lang="en-US" sz="2400" dirty="0" smtClean="0"/>
              <a:t>positive </a:t>
            </a:r>
            <a:r>
              <a:rPr lang="en-US" sz="2400" dirty="0"/>
              <a:t>within 10 days </a:t>
            </a:r>
            <a:r>
              <a:rPr lang="en-US" sz="2400" dirty="0" smtClean="0"/>
              <a:t>of </a:t>
            </a:r>
            <a:r>
              <a:rPr lang="en-US" sz="2400" dirty="0"/>
              <a:t>the onset </a:t>
            </a:r>
            <a:r>
              <a:rPr lang="en-US" sz="2400" dirty="0" smtClean="0"/>
              <a:t>of </a:t>
            </a:r>
          </a:p>
          <a:p>
            <a:pPr>
              <a:buNone/>
            </a:pPr>
            <a:r>
              <a:rPr lang="en-US" sz="2400" dirty="0" smtClean="0"/>
              <a:t>          symptoms</a:t>
            </a:r>
            <a:r>
              <a:rPr lang="en-US" sz="2400" dirty="0"/>
              <a:t>)</a:t>
            </a:r>
            <a:endParaRPr lang="ko-KR" altLang="en-US" sz="2400" dirty="0"/>
          </a:p>
          <a:p>
            <a:pPr>
              <a:buNone/>
            </a:pPr>
            <a:r>
              <a:rPr lang="en-US" sz="2400" dirty="0" smtClean="0"/>
              <a:t>      -  decreased </a:t>
            </a:r>
            <a:r>
              <a:rPr lang="en-US" sz="2400" dirty="0"/>
              <a:t>serum complement (C3) concentration 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(</a:t>
            </a:r>
            <a:r>
              <a:rPr lang="en-US" sz="2400" dirty="0"/>
              <a:t>normalizes 6~8 weeks </a:t>
            </a:r>
            <a:r>
              <a:rPr lang="en-US" sz="2400" dirty="0" smtClean="0"/>
              <a:t>later)</a:t>
            </a:r>
            <a:endParaRPr lang="ko-KR" altLang="en-US" sz="2400" dirty="0"/>
          </a:p>
          <a:p>
            <a:endParaRPr lang="ko-KR" altLang="en-US" sz="5100" dirty="0"/>
          </a:p>
          <a:p>
            <a:endParaRPr lang="ko-KR" altLang="en-US" dirty="0"/>
          </a:p>
        </p:txBody>
      </p:sp>
      <p:pic>
        <p:nvPicPr>
          <p:cNvPr id="4" name="그림 3" descr="2009-06-07 23;20;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0569" y="6143645"/>
            <a:ext cx="2603431" cy="714356"/>
          </a:xfrm>
          <a:prstGeom prst="rect">
            <a:avLst/>
          </a:prstGeom>
        </p:spPr>
      </p:pic>
      <p:sp>
        <p:nvSpPr>
          <p:cNvPr id="5" name="모서리가 둥근 직사각형 4"/>
          <p:cNvSpPr/>
          <p:nvPr/>
        </p:nvSpPr>
        <p:spPr>
          <a:xfrm>
            <a:off x="214282" y="285728"/>
            <a:ext cx="864399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/>
              <a:t>Postinfectious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glomerulonephritis</a:t>
            </a:r>
            <a:r>
              <a:rPr lang="en-US" sz="3600" b="1" dirty="0" smtClean="0"/>
              <a:t> </a:t>
            </a:r>
            <a:br>
              <a:rPr lang="en-US" sz="3600" b="1" dirty="0" smtClean="0"/>
            </a:br>
            <a:r>
              <a:rPr lang="en-US" sz="3600" b="1" dirty="0" smtClean="0"/>
              <a:t>(PIGN) </a:t>
            </a:r>
            <a:endParaRPr lang="ko-KR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endParaRPr lang="ko-KR" altLang="en-US" sz="36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785926"/>
            <a:ext cx="8472518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treatment – during the acute phase of the illness </a:t>
            </a:r>
            <a:endParaRPr lang="ko-KR" altLang="en-US" sz="2400" dirty="0" smtClean="0"/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control of hypertension </a:t>
            </a:r>
            <a:endParaRPr lang="ko-KR" altLang="en-US" sz="2400" dirty="0" smtClean="0"/>
          </a:p>
          <a:p>
            <a:pPr>
              <a:buNone/>
            </a:pPr>
            <a:r>
              <a:rPr lang="en-US" sz="2400" dirty="0" smtClean="0"/>
              <a:t>       management of electrolyte and fluid balance</a:t>
            </a:r>
            <a:endParaRPr lang="ko-KR" altLang="en-US" sz="2400" dirty="0" smtClean="0"/>
          </a:p>
          <a:p>
            <a:pPr>
              <a:buNone/>
            </a:pPr>
            <a:r>
              <a:rPr lang="en-US" sz="2400" dirty="0" smtClean="0"/>
              <a:t>       treatment of renal functional impairment</a:t>
            </a:r>
            <a:endParaRPr lang="ko-KR" altLang="en-US" sz="2400" dirty="0" smtClean="0"/>
          </a:p>
          <a:p>
            <a:r>
              <a:rPr lang="en-US" sz="2400" dirty="0" smtClean="0"/>
              <a:t>prognosis</a:t>
            </a:r>
            <a:endParaRPr lang="ko-KR" altLang="en-US" sz="2400" dirty="0" smtClean="0"/>
          </a:p>
          <a:p>
            <a:pPr>
              <a:buNone/>
            </a:pPr>
            <a:r>
              <a:rPr lang="en-US" sz="2400" dirty="0" smtClean="0"/>
              <a:t>      - complete recovery of renal function can be expected 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in more than 90% of cases</a:t>
            </a:r>
            <a:endParaRPr lang="ko-KR" altLang="en-US" sz="2400" dirty="0" smtClean="0"/>
          </a:p>
          <a:p>
            <a:pPr>
              <a:buNone/>
            </a:pPr>
            <a:r>
              <a:rPr lang="en-US" sz="2400" dirty="0" smtClean="0"/>
              <a:t>      - microscopic </a:t>
            </a:r>
            <a:r>
              <a:rPr lang="en-US" sz="2400" dirty="0" err="1" smtClean="0"/>
              <a:t>hematuria</a:t>
            </a:r>
            <a:r>
              <a:rPr lang="en-US" sz="2400" dirty="0" smtClean="0"/>
              <a:t> and minimal </a:t>
            </a:r>
            <a:r>
              <a:rPr lang="en-US" sz="2400" dirty="0" err="1" smtClean="0"/>
              <a:t>proteinuria</a:t>
            </a:r>
            <a:r>
              <a:rPr lang="en-US" sz="2400" dirty="0" smtClean="0"/>
              <a:t> may 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persist for 3 to 6 months</a:t>
            </a:r>
            <a:endParaRPr lang="ko-KR" altLang="en-US" sz="2400" dirty="0"/>
          </a:p>
        </p:txBody>
      </p:sp>
      <p:pic>
        <p:nvPicPr>
          <p:cNvPr id="4" name="그림 3" descr="2009-06-07 23;20;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0569" y="6143645"/>
            <a:ext cx="2603431" cy="714356"/>
          </a:xfrm>
          <a:prstGeom prst="rect">
            <a:avLst/>
          </a:prstGeom>
        </p:spPr>
      </p:pic>
      <p:sp>
        <p:nvSpPr>
          <p:cNvPr id="5" name="모서리가 둥근 직사각형 4"/>
          <p:cNvSpPr/>
          <p:nvPr/>
        </p:nvSpPr>
        <p:spPr>
          <a:xfrm>
            <a:off x="214282" y="285728"/>
            <a:ext cx="864399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/>
              <a:t>Postinfectious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glomerulonephritis</a:t>
            </a:r>
            <a:r>
              <a:rPr lang="en-US" sz="3600" b="1" dirty="0" smtClean="0"/>
              <a:t> </a:t>
            </a:r>
            <a:br>
              <a:rPr lang="en-US" sz="3600" b="1" dirty="0" smtClean="0"/>
            </a:br>
            <a:r>
              <a:rPr lang="en-US" sz="3600" b="1" dirty="0" smtClean="0"/>
              <a:t>(PIGN) </a:t>
            </a:r>
            <a:endParaRPr lang="ko-KR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en-US" altLang="ko-KR" dirty="0" smtClean="0"/>
          </a:p>
          <a:p>
            <a:pPr algn="ctr">
              <a:buNone/>
            </a:pPr>
            <a:endParaRPr lang="en-US" altLang="ko-KR" sz="4800" b="1" dirty="0"/>
          </a:p>
          <a:p>
            <a:pPr algn="ctr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Microscopic </a:t>
            </a:r>
            <a:r>
              <a:rPr lang="en-US" sz="4800" b="1" dirty="0" err="1">
                <a:solidFill>
                  <a:srgbClr val="FF0000"/>
                </a:solidFill>
              </a:rPr>
              <a:t>hematuria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endParaRPr lang="en-US" sz="48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with </a:t>
            </a:r>
            <a:r>
              <a:rPr lang="en-US" sz="4800" b="1" dirty="0">
                <a:solidFill>
                  <a:srgbClr val="FF0000"/>
                </a:solidFill>
              </a:rPr>
              <a:t>clinical symptoms</a:t>
            </a:r>
            <a:endParaRPr lang="ko-KR" alt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36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857365"/>
            <a:ext cx="8229600" cy="3786214"/>
          </a:xfrm>
        </p:spPr>
        <p:txBody>
          <a:bodyPr/>
          <a:lstStyle/>
          <a:p>
            <a:r>
              <a:rPr lang="en-US" sz="2400" dirty="0" smtClean="0"/>
              <a:t>Common </a:t>
            </a:r>
            <a:r>
              <a:rPr lang="en-US" sz="2400" dirty="0"/>
              <a:t>causes of non-</a:t>
            </a:r>
            <a:r>
              <a:rPr lang="en-US" sz="2400" dirty="0" err="1"/>
              <a:t>glomerular</a:t>
            </a:r>
            <a:r>
              <a:rPr lang="en-US" sz="2400" dirty="0"/>
              <a:t> </a:t>
            </a:r>
            <a:r>
              <a:rPr lang="en-US" sz="2400" dirty="0" err="1"/>
              <a:t>hematuria</a:t>
            </a:r>
            <a:r>
              <a:rPr lang="en-US" sz="2400" dirty="0"/>
              <a:t> 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; </a:t>
            </a:r>
            <a:r>
              <a:rPr lang="en-US" sz="2400" dirty="0">
                <a:solidFill>
                  <a:srgbClr val="FF0000"/>
                </a:solidFill>
              </a:rPr>
              <a:t>UTI</a:t>
            </a:r>
            <a:r>
              <a:rPr lang="en-US" sz="2400" dirty="0"/>
              <a:t>, </a:t>
            </a:r>
            <a:r>
              <a:rPr lang="en-US" sz="2400" dirty="0" err="1"/>
              <a:t>nephrolithiasis</a:t>
            </a:r>
            <a:endParaRPr lang="ko-KR" altLang="en-US" sz="2400" dirty="0"/>
          </a:p>
          <a:p>
            <a:r>
              <a:rPr lang="en-US" sz="2400" dirty="0" smtClean="0"/>
              <a:t>Most </a:t>
            </a:r>
            <a:r>
              <a:rPr lang="en-US" sz="2400" dirty="0"/>
              <a:t>common causes of microscopic </a:t>
            </a:r>
            <a:r>
              <a:rPr lang="en-US" sz="2400" dirty="0" err="1"/>
              <a:t>hematuria</a:t>
            </a:r>
            <a:r>
              <a:rPr lang="en-US" sz="2400" dirty="0"/>
              <a:t> 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; </a:t>
            </a:r>
            <a:r>
              <a:rPr lang="en-US" sz="2400" dirty="0" err="1">
                <a:solidFill>
                  <a:srgbClr val="FF0000"/>
                </a:solidFill>
              </a:rPr>
              <a:t>hypercalciuria</a:t>
            </a:r>
            <a:endParaRPr lang="ko-KR" altLang="en-US" sz="2400" dirty="0">
              <a:solidFill>
                <a:srgbClr val="FF0000"/>
              </a:solidFill>
            </a:endParaRPr>
          </a:p>
          <a:p>
            <a:r>
              <a:rPr lang="en-US" sz="2400" dirty="0" smtClean="0"/>
              <a:t>Painful </a:t>
            </a:r>
            <a:r>
              <a:rPr lang="en-US" sz="2400" dirty="0" err="1"/>
              <a:t>hematuria</a:t>
            </a:r>
            <a:r>
              <a:rPr lang="en-US" sz="2400" dirty="0"/>
              <a:t> 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; </a:t>
            </a:r>
            <a:r>
              <a:rPr lang="en-US" sz="2400" dirty="0"/>
              <a:t>flank pain or abdominal pain, </a:t>
            </a:r>
            <a:r>
              <a:rPr lang="en-US" sz="2400" dirty="0" err="1"/>
              <a:t>dysuria</a:t>
            </a:r>
            <a:r>
              <a:rPr lang="en-US" sz="2400" dirty="0"/>
              <a:t>, frequency…</a:t>
            </a:r>
            <a:endParaRPr lang="ko-KR" altLang="en-US" sz="2400" dirty="0"/>
          </a:p>
          <a:p>
            <a:r>
              <a:rPr lang="en-US" sz="2400" dirty="0" smtClean="0"/>
              <a:t>No </a:t>
            </a:r>
            <a:r>
              <a:rPr lang="en-US" sz="2400" dirty="0"/>
              <a:t>life-threatening conditions, plan a stepwise 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evaluation</a:t>
            </a:r>
          </a:p>
          <a:p>
            <a:pPr>
              <a:buNone/>
            </a:pPr>
            <a:endParaRPr lang="en-US" altLang="ko-KR" sz="2400" dirty="0" smtClean="0"/>
          </a:p>
          <a:p>
            <a:pPr>
              <a:buNone/>
            </a:pPr>
            <a:endParaRPr lang="en-US" altLang="ko-KR" sz="2400" dirty="0" smtClean="0"/>
          </a:p>
          <a:p>
            <a:pPr>
              <a:buNone/>
            </a:pPr>
            <a:endParaRPr lang="en-US" altLang="ko-KR" sz="2400" dirty="0" smtClean="0"/>
          </a:p>
          <a:p>
            <a:pPr>
              <a:buNone/>
            </a:pPr>
            <a:endParaRPr lang="ko-KR" altLang="en-US" sz="2400" dirty="0"/>
          </a:p>
          <a:p>
            <a:endParaRPr lang="ko-KR" altLang="en-US" dirty="0"/>
          </a:p>
        </p:txBody>
      </p:sp>
      <p:pic>
        <p:nvPicPr>
          <p:cNvPr id="4" name="그림 3" descr="2009-06-07 23;20;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0569" y="6143645"/>
            <a:ext cx="2603431" cy="714356"/>
          </a:xfrm>
          <a:prstGeom prst="rect">
            <a:avLst/>
          </a:prstGeom>
        </p:spPr>
      </p:pic>
      <p:sp>
        <p:nvSpPr>
          <p:cNvPr id="5" name="모서리가 둥근 직사각형 4"/>
          <p:cNvSpPr/>
          <p:nvPr/>
        </p:nvSpPr>
        <p:spPr>
          <a:xfrm>
            <a:off x="214282" y="357166"/>
            <a:ext cx="864399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b="1" dirty="0" smtClean="0"/>
              <a:t>Etiology</a:t>
            </a:r>
            <a:endParaRPr lang="ko-KR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36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400" dirty="0" smtClean="0"/>
              <a:t>Underlying </a:t>
            </a:r>
            <a:r>
              <a:rPr lang="en-US" sz="2400" dirty="0"/>
              <a:t>metabolic cause in approximately </a:t>
            </a:r>
            <a:r>
              <a:rPr lang="en-US" sz="2400" dirty="0" smtClean="0"/>
              <a:t>1/3</a:t>
            </a:r>
          </a:p>
          <a:p>
            <a:pPr>
              <a:buNone/>
            </a:pPr>
            <a:r>
              <a:rPr lang="en-US" sz="2400" dirty="0" smtClean="0"/>
              <a:t>    of </a:t>
            </a:r>
            <a:r>
              <a:rPr lang="en-US" sz="2400" dirty="0"/>
              <a:t>childhood </a:t>
            </a:r>
            <a:r>
              <a:rPr lang="en-US" sz="2400" dirty="0" smtClean="0"/>
              <a:t>stones</a:t>
            </a:r>
            <a:endParaRPr lang="ko-KR" altLang="en-US" sz="2400" dirty="0"/>
          </a:p>
          <a:p>
            <a:r>
              <a:rPr lang="en-US" sz="2400" dirty="0" smtClean="0"/>
              <a:t>Precursor of renal stone formation</a:t>
            </a:r>
          </a:p>
          <a:p>
            <a:r>
              <a:rPr lang="en-US" sz="2400" dirty="0" smtClean="0"/>
              <a:t>Urinary </a:t>
            </a:r>
            <a:r>
              <a:rPr lang="en-US" sz="2400" dirty="0"/>
              <a:t>calcium excretion greater than 4 </a:t>
            </a:r>
            <a:r>
              <a:rPr lang="en-US" sz="2400" dirty="0" smtClean="0"/>
              <a:t>mg/kg/day </a:t>
            </a:r>
          </a:p>
          <a:p>
            <a:r>
              <a:rPr lang="en-US" altLang="ko-KR" sz="2400" dirty="0" smtClean="0"/>
              <a:t>Irritation of the </a:t>
            </a:r>
            <a:r>
              <a:rPr lang="en-US" altLang="ko-KR" sz="2400" dirty="0" err="1" smtClean="0"/>
              <a:t>uroepithelium</a:t>
            </a:r>
            <a:r>
              <a:rPr lang="en-US" altLang="ko-KR" sz="2400" dirty="0" smtClean="0"/>
              <a:t> by </a:t>
            </a:r>
            <a:r>
              <a:rPr lang="en-US" altLang="ko-KR" sz="2400" dirty="0" err="1" smtClean="0"/>
              <a:t>microcalculi</a:t>
            </a:r>
            <a:r>
              <a:rPr lang="en-US" altLang="ko-KR" sz="2400" dirty="0" smtClean="0"/>
              <a:t>, </a:t>
            </a:r>
            <a:r>
              <a:rPr lang="en-US" altLang="ko-KR" sz="2400" dirty="0" err="1" smtClean="0"/>
              <a:t>nephrocalcinosis</a:t>
            </a:r>
            <a:r>
              <a:rPr lang="en-US" altLang="ko-KR" sz="2400" dirty="0" smtClean="0"/>
              <a:t> </a:t>
            </a:r>
          </a:p>
          <a:p>
            <a:r>
              <a:rPr lang="en-US" altLang="ko-KR" sz="2400" dirty="0" smtClean="0"/>
              <a:t>Hyperparathyroidism, Immobilization, Vitamin D intoxication, </a:t>
            </a:r>
          </a:p>
          <a:p>
            <a:r>
              <a:rPr lang="en-US" altLang="ko-KR" sz="2400" dirty="0" smtClean="0"/>
              <a:t>Idiopathic(mc) : tubular leak or absorption of calcium </a:t>
            </a:r>
            <a:endParaRPr lang="ko-KR" altLang="en-US" sz="2400" dirty="0"/>
          </a:p>
          <a:p>
            <a:r>
              <a:rPr lang="en-US" sz="2400" dirty="0" smtClean="0"/>
              <a:t>Treatment</a:t>
            </a:r>
            <a:endParaRPr lang="ko-KR" altLang="en-US" sz="2400" dirty="0"/>
          </a:p>
          <a:p>
            <a:pPr>
              <a:buNone/>
            </a:pPr>
            <a:r>
              <a:rPr lang="en-US" sz="2400" dirty="0"/>
              <a:t>     </a:t>
            </a:r>
            <a:r>
              <a:rPr lang="en-US" sz="2400" dirty="0" smtClean="0"/>
              <a:t>- not restrict calcium</a:t>
            </a:r>
          </a:p>
          <a:p>
            <a:pPr>
              <a:buNone/>
            </a:pPr>
            <a:r>
              <a:rPr lang="en-US" sz="2400" dirty="0" smtClean="0"/>
              <a:t>     - </a:t>
            </a:r>
            <a:r>
              <a:rPr lang="en-US" sz="2400" dirty="0"/>
              <a:t>dietary sodium restriction with increase in dietary 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potassium </a:t>
            </a:r>
            <a:r>
              <a:rPr lang="en-US" sz="2400" dirty="0"/>
              <a:t>intake</a:t>
            </a:r>
            <a:endParaRPr lang="ko-KR" altLang="en-US" sz="2400" dirty="0"/>
          </a:p>
          <a:p>
            <a:pPr>
              <a:buNone/>
            </a:pPr>
            <a:r>
              <a:rPr lang="en-US" sz="2400" dirty="0"/>
              <a:t>     </a:t>
            </a:r>
            <a:r>
              <a:rPr lang="en-US" sz="2400" dirty="0" smtClean="0"/>
              <a:t>- </a:t>
            </a:r>
            <a:r>
              <a:rPr lang="en-US" sz="2400" dirty="0" err="1" smtClean="0"/>
              <a:t>thiazide</a:t>
            </a:r>
            <a:r>
              <a:rPr lang="en-US" sz="2400" dirty="0" smtClean="0"/>
              <a:t> diuretics : gross </a:t>
            </a:r>
            <a:r>
              <a:rPr lang="en-US" sz="2400" dirty="0" err="1" smtClean="0"/>
              <a:t>hematuria</a:t>
            </a:r>
            <a:r>
              <a:rPr lang="en-US" sz="2400" dirty="0" smtClean="0"/>
              <a:t>, stone, family </a:t>
            </a:r>
            <a:r>
              <a:rPr lang="en-US" sz="2400" dirty="0" err="1" smtClean="0"/>
              <a:t>hx</a:t>
            </a:r>
            <a:r>
              <a:rPr lang="en-US" sz="2400" dirty="0" smtClean="0"/>
              <a:t> of calculi </a:t>
            </a:r>
            <a:endParaRPr lang="ko-KR" altLang="en-US" sz="2400" dirty="0"/>
          </a:p>
          <a:p>
            <a:pPr>
              <a:buNone/>
            </a:pPr>
            <a:r>
              <a:rPr lang="en-US" sz="2400" dirty="0"/>
              <a:t>     </a:t>
            </a:r>
            <a:r>
              <a:rPr lang="en-US" sz="2400" dirty="0" smtClean="0"/>
              <a:t>- </a:t>
            </a:r>
            <a:r>
              <a:rPr lang="en-US" sz="2400" dirty="0"/>
              <a:t>potassium citrate</a:t>
            </a:r>
            <a:endParaRPr lang="ko-KR" altLang="en-US" sz="2400" dirty="0"/>
          </a:p>
          <a:p>
            <a:endParaRPr lang="ko-KR" altLang="en-US" dirty="0"/>
          </a:p>
        </p:txBody>
      </p:sp>
      <p:pic>
        <p:nvPicPr>
          <p:cNvPr id="4" name="그림 3" descr="2009-06-07 23;20;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0569" y="6143645"/>
            <a:ext cx="2603431" cy="714356"/>
          </a:xfrm>
          <a:prstGeom prst="rect">
            <a:avLst/>
          </a:prstGeom>
        </p:spPr>
      </p:pic>
      <p:sp>
        <p:nvSpPr>
          <p:cNvPr id="5" name="모서리가 둥근 직사각형 4"/>
          <p:cNvSpPr/>
          <p:nvPr/>
        </p:nvSpPr>
        <p:spPr>
          <a:xfrm>
            <a:off x="285720" y="285728"/>
            <a:ext cx="864399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/>
              <a:t>Hypercalciuria</a:t>
            </a:r>
            <a:endParaRPr lang="ko-KR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36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525963"/>
          </a:xfrm>
        </p:spPr>
        <p:txBody>
          <a:bodyPr>
            <a:normAutofit fontScale="92500"/>
          </a:bodyPr>
          <a:lstStyle/>
          <a:p>
            <a:r>
              <a:rPr lang="en-US" sz="2600" dirty="0" smtClean="0"/>
              <a:t>usually presents in </a:t>
            </a:r>
            <a:r>
              <a:rPr lang="en-US" sz="2600" dirty="0" err="1" smtClean="0"/>
              <a:t>prepubertal</a:t>
            </a:r>
            <a:r>
              <a:rPr lang="en-US" sz="2600" dirty="0" smtClean="0"/>
              <a:t> boys</a:t>
            </a:r>
            <a:endParaRPr lang="ko-KR" altLang="en-US" sz="2600" dirty="0" smtClean="0"/>
          </a:p>
          <a:p>
            <a:r>
              <a:rPr lang="en-US" sz="2600" dirty="0" err="1" smtClean="0"/>
              <a:t>Sx</a:t>
            </a:r>
            <a:r>
              <a:rPr lang="en-US" sz="2600" dirty="0" smtClean="0"/>
              <a:t> ; </a:t>
            </a:r>
            <a:r>
              <a:rPr lang="en-US" sz="2600" dirty="0" err="1" smtClean="0"/>
              <a:t>urethrorrhagia</a:t>
            </a:r>
            <a:r>
              <a:rPr lang="en-US" sz="2600" dirty="0" smtClean="0"/>
              <a:t> (terminal urethral </a:t>
            </a:r>
            <a:r>
              <a:rPr lang="en-US" sz="2600" dirty="0" err="1" smtClean="0"/>
              <a:t>hematuria</a:t>
            </a:r>
            <a:r>
              <a:rPr lang="en-US" sz="2600" dirty="0" smtClean="0"/>
              <a:t>), </a:t>
            </a:r>
          </a:p>
          <a:p>
            <a:pPr>
              <a:buNone/>
            </a:pPr>
            <a:r>
              <a:rPr lang="en-US" sz="2600" dirty="0" smtClean="0"/>
              <a:t>        </a:t>
            </a:r>
            <a:r>
              <a:rPr lang="en-US" sz="2600" dirty="0" err="1" smtClean="0"/>
              <a:t>dysuria</a:t>
            </a:r>
            <a:r>
              <a:rPr lang="en-US" sz="2600" dirty="0" smtClean="0"/>
              <a:t> (33%)</a:t>
            </a:r>
            <a:endParaRPr lang="ko-KR" altLang="en-US" sz="2600" dirty="0" smtClean="0"/>
          </a:p>
          <a:p>
            <a:r>
              <a:rPr lang="en-US" sz="2600" dirty="0" err="1" smtClean="0"/>
              <a:t>cystourethroscopic</a:t>
            </a:r>
            <a:r>
              <a:rPr lang="en-US" sz="2600" dirty="0" smtClean="0"/>
              <a:t> finding ; bulbar urethral inflammation</a:t>
            </a:r>
            <a:endParaRPr lang="ko-KR" altLang="en-US" sz="2600" dirty="0" smtClean="0"/>
          </a:p>
          <a:p>
            <a:r>
              <a:rPr lang="en-US" sz="2600" dirty="0" smtClean="0"/>
              <a:t>routine radiographic, laboratory, endoscopic evaluation </a:t>
            </a:r>
          </a:p>
          <a:p>
            <a:pPr>
              <a:buNone/>
            </a:pPr>
            <a:r>
              <a:rPr lang="en-US" sz="2600" dirty="0" smtClean="0"/>
              <a:t>    - </a:t>
            </a:r>
            <a:r>
              <a:rPr lang="en-US" sz="2600" dirty="0" err="1" smtClean="0"/>
              <a:t>unnessessary</a:t>
            </a:r>
            <a:endParaRPr lang="ko-KR" altLang="en-US" sz="2600" dirty="0" smtClean="0"/>
          </a:p>
          <a:p>
            <a:r>
              <a:rPr lang="en-US" sz="2600" dirty="0" smtClean="0"/>
              <a:t>spontaneous resolution ; over 90% of children </a:t>
            </a:r>
          </a:p>
          <a:p>
            <a:pPr>
              <a:buNone/>
            </a:pPr>
            <a:r>
              <a:rPr lang="en-US" sz="2600" dirty="0" smtClean="0"/>
              <a:t>    - watchful waiting!</a:t>
            </a:r>
            <a:endParaRPr lang="ko-KR" altLang="en-US" sz="2600" dirty="0" smtClean="0"/>
          </a:p>
          <a:p>
            <a:r>
              <a:rPr lang="en-US" sz="2600" dirty="0" smtClean="0"/>
              <a:t>prolonged </a:t>
            </a:r>
            <a:r>
              <a:rPr lang="en-US" sz="2600" dirty="0" err="1" smtClean="0"/>
              <a:t>urethrorrhagia</a:t>
            </a:r>
            <a:r>
              <a:rPr lang="en-US" sz="2600" dirty="0" smtClean="0"/>
              <a:t> ; evaluation for r/o urethral </a:t>
            </a:r>
          </a:p>
          <a:p>
            <a:pPr>
              <a:buNone/>
            </a:pPr>
            <a:r>
              <a:rPr lang="en-US" sz="2600" dirty="0" smtClean="0"/>
              <a:t>      stricture</a:t>
            </a:r>
            <a:endParaRPr lang="ko-KR" altLang="en-US" sz="2600" dirty="0" smtClean="0"/>
          </a:p>
          <a:p>
            <a:endParaRPr lang="ko-KR" altLang="en-US" dirty="0"/>
          </a:p>
        </p:txBody>
      </p:sp>
      <p:pic>
        <p:nvPicPr>
          <p:cNvPr id="4" name="그림 3" descr="2009-06-07 23;20;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0569" y="6143645"/>
            <a:ext cx="2603431" cy="714356"/>
          </a:xfrm>
          <a:prstGeom prst="rect">
            <a:avLst/>
          </a:prstGeom>
        </p:spPr>
      </p:pic>
      <p:sp>
        <p:nvSpPr>
          <p:cNvPr id="5" name="모서리가 둥근 직사각형 4"/>
          <p:cNvSpPr/>
          <p:nvPr/>
        </p:nvSpPr>
        <p:spPr>
          <a:xfrm>
            <a:off x="214282" y="285728"/>
            <a:ext cx="864399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Idiopathic </a:t>
            </a:r>
            <a:r>
              <a:rPr lang="en-US" sz="3600" b="1" dirty="0" err="1" smtClean="0"/>
              <a:t>urethrorrhagia</a:t>
            </a:r>
            <a:endParaRPr lang="ko-KR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Tumor</a:t>
            </a:r>
          </a:p>
          <a:p>
            <a:r>
              <a:rPr lang="en-US" altLang="ko-KR" dirty="0" err="1" smtClean="0"/>
              <a:t>Nephrocalcinosis</a:t>
            </a:r>
            <a:endParaRPr lang="en-US" altLang="ko-KR" dirty="0" smtClean="0"/>
          </a:p>
          <a:p>
            <a:r>
              <a:rPr lang="en-US" altLang="ko-KR" dirty="0" smtClean="0"/>
              <a:t>Cystic renal </a:t>
            </a:r>
            <a:r>
              <a:rPr lang="en-US" altLang="ko-KR" dirty="0" err="1" smtClean="0"/>
              <a:t>ds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UTI</a:t>
            </a:r>
          </a:p>
          <a:p>
            <a:r>
              <a:rPr lang="en-US" altLang="ko-KR" dirty="0" smtClean="0"/>
              <a:t>Renal transplant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214282" y="285728"/>
            <a:ext cx="864399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Others Causes</a:t>
            </a:r>
            <a:endParaRPr lang="ko-KR" altLang="en-US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en-US" altLang="ko-KR" dirty="0" smtClean="0"/>
          </a:p>
          <a:p>
            <a:pPr algn="ctr">
              <a:buNone/>
            </a:pPr>
            <a:endParaRPr lang="en-US" altLang="ko-KR" sz="4800" b="1" dirty="0"/>
          </a:p>
          <a:p>
            <a:pPr algn="ctr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Asymptomatic isolated </a:t>
            </a:r>
          </a:p>
          <a:p>
            <a:pPr algn="ctr">
              <a:buNone/>
            </a:pPr>
            <a:r>
              <a:rPr lang="en-US" sz="4800" b="1" dirty="0" err="1" smtClean="0">
                <a:solidFill>
                  <a:srgbClr val="FF0000"/>
                </a:solidFill>
              </a:rPr>
              <a:t>hematuria</a:t>
            </a:r>
            <a:endParaRPr lang="ko-KR" alt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b="1" dirty="0" smtClean="0"/>
              <a:t>Etiology</a:t>
            </a:r>
            <a:endParaRPr lang="ko-KR" altLang="en-US" sz="36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525963"/>
          </a:xfrm>
        </p:spPr>
        <p:txBody>
          <a:bodyPr>
            <a:normAutofit/>
          </a:bodyPr>
          <a:lstStyle/>
          <a:p>
            <a:pPr latinLnBrk="0"/>
            <a:r>
              <a:rPr lang="en-US" sz="2400" dirty="0" smtClean="0"/>
              <a:t>common cause of asymptomatic isolated microscopic </a:t>
            </a:r>
          </a:p>
          <a:p>
            <a:pPr latinLnBrk="0"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hematuria</a:t>
            </a:r>
            <a:endParaRPr lang="ko-KR" altLang="en-US" sz="2400" dirty="0" smtClean="0"/>
          </a:p>
          <a:p>
            <a:pPr latinLnBrk="0">
              <a:buNone/>
            </a:pPr>
            <a:r>
              <a:rPr lang="en-US" sz="2400" dirty="0" smtClean="0"/>
              <a:t>     - undetermined</a:t>
            </a:r>
            <a:endParaRPr lang="ko-KR" altLang="en-US" sz="2400" dirty="0" smtClean="0"/>
          </a:p>
          <a:p>
            <a:pPr latinLnBrk="0">
              <a:buNone/>
            </a:pPr>
            <a:r>
              <a:rPr lang="en-US" sz="2400" dirty="0" smtClean="0"/>
              <a:t>     - </a:t>
            </a:r>
            <a:r>
              <a:rPr lang="en-US" sz="2400" dirty="0" smtClean="0">
                <a:solidFill>
                  <a:srgbClr val="FF0000"/>
                </a:solidFill>
              </a:rPr>
              <a:t>benign familial</a:t>
            </a:r>
            <a:endParaRPr lang="ko-KR" altLang="en-US" sz="2400" dirty="0" smtClean="0">
              <a:solidFill>
                <a:srgbClr val="FF0000"/>
              </a:solidFill>
            </a:endParaRPr>
          </a:p>
          <a:p>
            <a:pPr latinLnBrk="0">
              <a:buNone/>
            </a:pPr>
            <a:r>
              <a:rPr lang="en-US" sz="2400" dirty="0" smtClean="0"/>
              <a:t>     - idiopathic </a:t>
            </a:r>
            <a:r>
              <a:rPr lang="en-US" sz="2400" dirty="0" err="1" smtClean="0"/>
              <a:t>hypercalciuria</a:t>
            </a:r>
            <a:r>
              <a:rPr lang="en-US" sz="2400" dirty="0" smtClean="0"/>
              <a:t> (m/c cause)</a:t>
            </a:r>
            <a:endParaRPr lang="ko-KR" altLang="en-US" sz="2400" dirty="0" smtClean="0"/>
          </a:p>
          <a:p>
            <a:pPr latinLnBrk="0">
              <a:buNone/>
            </a:pPr>
            <a:r>
              <a:rPr lang="en-US" sz="2400" dirty="0" smtClean="0"/>
              <a:t>     - </a:t>
            </a:r>
            <a:r>
              <a:rPr lang="en-US" sz="2400" dirty="0" err="1" smtClean="0"/>
              <a:t>IgA</a:t>
            </a:r>
            <a:r>
              <a:rPr lang="en-US" sz="2400" dirty="0" smtClean="0"/>
              <a:t> nephropathy</a:t>
            </a:r>
          </a:p>
          <a:p>
            <a:pPr latinLnBrk="0">
              <a:buNone/>
            </a:pPr>
            <a:r>
              <a:rPr lang="en-US" sz="2400" dirty="0" smtClean="0"/>
              <a:t>     - sickle cell trait or anemia</a:t>
            </a:r>
            <a:endParaRPr lang="ko-KR" altLang="en-US" sz="2400" dirty="0" smtClean="0"/>
          </a:p>
          <a:p>
            <a:pPr latinLnBrk="0">
              <a:buNone/>
            </a:pPr>
            <a:r>
              <a:rPr lang="en-US" sz="2400" dirty="0" smtClean="0"/>
              <a:t>     - </a:t>
            </a:r>
            <a:r>
              <a:rPr lang="en-US" sz="2400" dirty="0" smtClean="0">
                <a:solidFill>
                  <a:srgbClr val="FF0000"/>
                </a:solidFill>
              </a:rPr>
              <a:t>transplant</a:t>
            </a:r>
            <a:endParaRPr lang="ko-KR" altLang="en-US" sz="2400" dirty="0" smtClean="0">
              <a:solidFill>
                <a:srgbClr val="FF0000"/>
              </a:solidFill>
            </a:endParaRPr>
          </a:p>
          <a:p>
            <a:endParaRPr lang="ko-KR" altLang="en-US" dirty="0"/>
          </a:p>
        </p:txBody>
      </p:sp>
      <p:pic>
        <p:nvPicPr>
          <p:cNvPr id="4" name="그림 3" descr="2009-06-07 23;20;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0569" y="6143645"/>
            <a:ext cx="2603431" cy="714356"/>
          </a:xfrm>
          <a:prstGeom prst="rect">
            <a:avLst/>
          </a:prstGeom>
        </p:spPr>
      </p:pic>
      <p:sp>
        <p:nvSpPr>
          <p:cNvPr id="5" name="모서리가 둥근 직사각형 4"/>
          <p:cNvSpPr/>
          <p:nvPr/>
        </p:nvSpPr>
        <p:spPr>
          <a:xfrm>
            <a:off x="214282" y="357166"/>
            <a:ext cx="864399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b="1" dirty="0" smtClean="0"/>
              <a:t>Etiology</a:t>
            </a:r>
            <a:endParaRPr lang="ko-KR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b="1" dirty="0" smtClean="0"/>
              <a:t>Etiology</a:t>
            </a:r>
            <a:endParaRPr lang="ko-KR" altLang="en-US" sz="36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3"/>
          </a:xfrm>
        </p:spPr>
        <p:txBody>
          <a:bodyPr>
            <a:normAutofit/>
          </a:bodyPr>
          <a:lstStyle/>
          <a:p>
            <a:pPr latinLnBrk="0"/>
            <a:r>
              <a:rPr lang="en-US" sz="2400" dirty="0" smtClean="0"/>
              <a:t>rarely associated with clinically important disease of the urinary tract</a:t>
            </a:r>
            <a:endParaRPr lang="ko-KR" altLang="en-US" sz="2400" dirty="0" smtClean="0"/>
          </a:p>
          <a:p>
            <a:pPr latinLnBrk="0"/>
            <a:r>
              <a:rPr lang="en-US" sz="2400" dirty="0" smtClean="0"/>
              <a:t>diagnostic evaluation ; not be necessary</a:t>
            </a:r>
            <a:endParaRPr lang="ko-KR" altLang="en-US" sz="2400" dirty="0" smtClean="0"/>
          </a:p>
          <a:p>
            <a:pPr latinLnBrk="0"/>
            <a:r>
              <a:rPr lang="en-US" sz="2400" dirty="0" smtClean="0"/>
              <a:t>do not warrant treatment</a:t>
            </a:r>
            <a:endParaRPr lang="ko-KR" altLang="en-US" sz="2400" dirty="0" smtClean="0"/>
          </a:p>
          <a:p>
            <a:pPr latinLnBrk="0"/>
            <a:r>
              <a:rPr lang="en-US" sz="2400" dirty="0" smtClean="0"/>
              <a:t>routine renal biopsy seems unwarranted </a:t>
            </a:r>
          </a:p>
          <a:p>
            <a:pPr latinLnBrk="0">
              <a:buNone/>
            </a:pPr>
            <a:r>
              <a:rPr lang="en-US" sz="2400" dirty="0" smtClean="0"/>
              <a:t>       - progression to clinically significant disease </a:t>
            </a:r>
          </a:p>
          <a:p>
            <a:pPr latinLnBrk="0">
              <a:buNone/>
            </a:pPr>
            <a:r>
              <a:rPr lang="en-US" sz="2400" dirty="0" smtClean="0"/>
              <a:t>          ; hypertension and/or </a:t>
            </a:r>
            <a:r>
              <a:rPr lang="en-US" sz="2400" dirty="0" err="1" smtClean="0"/>
              <a:t>proteinuria</a:t>
            </a:r>
            <a:endParaRPr lang="ko-KR" altLang="en-US" sz="2400" dirty="0" smtClean="0"/>
          </a:p>
          <a:p>
            <a:pPr latinLnBrk="0">
              <a:buNone/>
            </a:pPr>
            <a:r>
              <a:rPr lang="en-US" sz="2400" dirty="0" smtClean="0"/>
              <a:t>       - long-term follow-up; BP, U/A check</a:t>
            </a:r>
            <a:endParaRPr lang="ko-KR" altLang="en-US" sz="2400" dirty="0" smtClean="0"/>
          </a:p>
          <a:p>
            <a:endParaRPr lang="ko-KR" altLang="en-US" dirty="0"/>
          </a:p>
        </p:txBody>
      </p:sp>
      <p:pic>
        <p:nvPicPr>
          <p:cNvPr id="4" name="그림 3" descr="2009-06-07 23;20;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0569" y="6143645"/>
            <a:ext cx="2603431" cy="714356"/>
          </a:xfrm>
          <a:prstGeom prst="rect">
            <a:avLst/>
          </a:prstGeom>
        </p:spPr>
      </p:pic>
      <p:sp>
        <p:nvSpPr>
          <p:cNvPr id="5" name="모서리가 둥근 직사각형 4"/>
          <p:cNvSpPr/>
          <p:nvPr/>
        </p:nvSpPr>
        <p:spPr>
          <a:xfrm>
            <a:off x="214282" y="357166"/>
            <a:ext cx="864399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b="1" dirty="0" smtClean="0"/>
              <a:t>Etiology</a:t>
            </a:r>
            <a:endParaRPr lang="ko-KR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158" y="207167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/>
              <a:t>Urologist)</a:t>
            </a:r>
            <a:endParaRPr lang="ko-KR" altLang="en-US" sz="2400" b="1" dirty="0"/>
          </a:p>
          <a:p>
            <a:pPr>
              <a:buNone/>
            </a:pPr>
            <a:r>
              <a:rPr lang="en-US" sz="2400" dirty="0"/>
              <a:t>    </a:t>
            </a:r>
            <a:r>
              <a:rPr lang="en-US" sz="2400" dirty="0" smtClean="0"/>
              <a:t>- </a:t>
            </a:r>
            <a:r>
              <a:rPr lang="en-US" sz="2400" dirty="0"/>
              <a:t>Reassurance</a:t>
            </a:r>
            <a:endParaRPr lang="ko-KR" altLang="en-US" sz="2400" dirty="0"/>
          </a:p>
          <a:p>
            <a:pPr>
              <a:buNone/>
            </a:pPr>
            <a:r>
              <a:rPr lang="en-US" sz="2400" dirty="0"/>
              <a:t>    </a:t>
            </a:r>
            <a:r>
              <a:rPr lang="en-US" sz="2400" dirty="0" smtClean="0"/>
              <a:t>- </a:t>
            </a:r>
            <a:r>
              <a:rPr lang="en-US" sz="2400" dirty="0"/>
              <a:t>Abnormal genitourinary anatomy</a:t>
            </a:r>
            <a:endParaRPr lang="ko-KR" altLang="en-US" sz="2400" dirty="0"/>
          </a:p>
          <a:p>
            <a:pPr>
              <a:buNone/>
            </a:pPr>
            <a:r>
              <a:rPr lang="en-US" sz="2400" dirty="0"/>
              <a:t>    </a:t>
            </a:r>
            <a:r>
              <a:rPr lang="en-US" sz="2400" dirty="0" smtClean="0"/>
              <a:t>- </a:t>
            </a:r>
            <a:r>
              <a:rPr lang="en-US" sz="2400" dirty="0"/>
              <a:t>Trauma</a:t>
            </a:r>
            <a:endParaRPr lang="ko-KR" altLang="en-US" sz="2400" dirty="0"/>
          </a:p>
          <a:p>
            <a:pPr>
              <a:buNone/>
            </a:pPr>
            <a:r>
              <a:rPr lang="en-US" sz="2400" dirty="0"/>
              <a:t>    </a:t>
            </a:r>
            <a:r>
              <a:rPr lang="en-US" sz="2400" dirty="0" smtClean="0"/>
              <a:t>- </a:t>
            </a:r>
            <a:r>
              <a:rPr lang="en-US" sz="2400" dirty="0"/>
              <a:t>Stones (</a:t>
            </a:r>
            <a:r>
              <a:rPr lang="en-US" sz="2400" dirty="0" err="1"/>
              <a:t>nephrologist</a:t>
            </a:r>
            <a:r>
              <a:rPr lang="en-US" sz="2400" dirty="0"/>
              <a:t> for metabolic work-up)</a:t>
            </a:r>
            <a:endParaRPr lang="ko-KR" altLang="en-US" sz="2400" dirty="0"/>
          </a:p>
          <a:p>
            <a:pPr>
              <a:buNone/>
            </a:pPr>
            <a:r>
              <a:rPr lang="en-US" sz="2400" dirty="0"/>
              <a:t>    </a:t>
            </a:r>
            <a:r>
              <a:rPr lang="en-US" sz="2400" dirty="0" smtClean="0"/>
              <a:t>- </a:t>
            </a:r>
            <a:r>
              <a:rPr lang="en-US" sz="2400" dirty="0"/>
              <a:t>Tumor</a:t>
            </a:r>
            <a:endParaRPr lang="ko-KR" altLang="en-US" sz="2400" dirty="0"/>
          </a:p>
          <a:p>
            <a:pPr>
              <a:buNone/>
            </a:pPr>
            <a:r>
              <a:rPr lang="en-US" sz="2400" dirty="0"/>
              <a:t>    </a:t>
            </a:r>
            <a:r>
              <a:rPr lang="en-US" sz="2400" dirty="0" smtClean="0"/>
              <a:t>- </a:t>
            </a:r>
            <a:r>
              <a:rPr lang="en-US" sz="2400" dirty="0" err="1"/>
              <a:t>Nonglomerular</a:t>
            </a:r>
            <a:r>
              <a:rPr lang="en-US" sz="2400" dirty="0"/>
              <a:t> gross </a:t>
            </a:r>
            <a:r>
              <a:rPr lang="en-US" sz="2400" dirty="0" err="1"/>
              <a:t>hematuria</a:t>
            </a:r>
            <a:endParaRPr lang="ko-KR" altLang="en-US" sz="2400" dirty="0"/>
          </a:p>
          <a:p>
            <a:pPr>
              <a:buNone/>
            </a:pPr>
            <a:endParaRPr lang="ko-KR" altLang="en-US" dirty="0"/>
          </a:p>
        </p:txBody>
      </p:sp>
      <p:pic>
        <p:nvPicPr>
          <p:cNvPr id="4" name="그림 3" descr="2009-06-07 23;20;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0569" y="6143645"/>
            <a:ext cx="2603431" cy="714356"/>
          </a:xfrm>
          <a:prstGeom prst="rect">
            <a:avLst/>
          </a:prstGeom>
        </p:spPr>
      </p:pic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모서리가 둥근 직사각형 5"/>
          <p:cNvSpPr/>
          <p:nvPr/>
        </p:nvSpPr>
        <p:spPr>
          <a:xfrm>
            <a:off x="214282" y="428604"/>
            <a:ext cx="864399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A suggested approach for referral of a child with </a:t>
            </a:r>
            <a:r>
              <a:rPr lang="en-US" sz="3600" b="1" dirty="0" err="1" smtClean="0"/>
              <a:t>hematuria</a:t>
            </a:r>
            <a:endParaRPr lang="ko-KR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en-US" altLang="ko-KR" dirty="0" smtClean="0"/>
          </a:p>
          <a:p>
            <a:pPr algn="ctr">
              <a:buNone/>
            </a:pPr>
            <a:endParaRPr lang="en-US" altLang="ko-KR" sz="4800" b="1" dirty="0"/>
          </a:p>
          <a:p>
            <a:pPr algn="ctr" latinLnBrk="0">
              <a:buNone/>
            </a:pPr>
            <a:r>
              <a:rPr lang="en-US" sz="4800" b="1" dirty="0" smtClean="0"/>
              <a:t> </a:t>
            </a:r>
            <a:r>
              <a:rPr lang="en-US" sz="4800" b="1" dirty="0" smtClean="0">
                <a:solidFill>
                  <a:srgbClr val="FF0000"/>
                </a:solidFill>
              </a:rPr>
              <a:t>Asymptomatic </a:t>
            </a:r>
            <a:r>
              <a:rPr lang="en-US" sz="4800" b="1" dirty="0" err="1" smtClean="0">
                <a:solidFill>
                  <a:srgbClr val="FF0000"/>
                </a:solidFill>
              </a:rPr>
              <a:t>hematuria</a:t>
            </a:r>
            <a:r>
              <a:rPr lang="en-US" sz="4800" b="1" dirty="0" smtClean="0">
                <a:solidFill>
                  <a:srgbClr val="FF0000"/>
                </a:solidFill>
              </a:rPr>
              <a:t> with </a:t>
            </a:r>
            <a:r>
              <a:rPr lang="en-US" sz="4800" b="1" dirty="0" err="1" smtClean="0">
                <a:solidFill>
                  <a:srgbClr val="FF0000"/>
                </a:solidFill>
              </a:rPr>
              <a:t>proteinuria</a:t>
            </a:r>
            <a:endParaRPr lang="ko-KR" altLang="en-US" sz="4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ko-KR" alt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b="1" dirty="0" smtClean="0"/>
              <a:t>Etiology</a:t>
            </a:r>
            <a:endParaRPr lang="ko-KR" altLang="en-US" sz="36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5963"/>
          </a:xfrm>
        </p:spPr>
        <p:txBody>
          <a:bodyPr>
            <a:normAutofit/>
          </a:bodyPr>
          <a:lstStyle/>
          <a:p>
            <a:pPr latinLnBrk="0"/>
            <a:r>
              <a:rPr lang="en-US" sz="2400" dirty="0" err="1" smtClean="0"/>
              <a:t>hematuria</a:t>
            </a:r>
            <a:r>
              <a:rPr lang="en-US" sz="2400" dirty="0" smtClean="0"/>
              <a:t> with significant </a:t>
            </a:r>
            <a:r>
              <a:rPr lang="en-US" sz="2400" dirty="0" err="1" smtClean="0"/>
              <a:t>proteinuria</a:t>
            </a:r>
            <a:r>
              <a:rPr lang="en-US" sz="2400" dirty="0" smtClean="0"/>
              <a:t> ; requiring </a:t>
            </a:r>
          </a:p>
          <a:p>
            <a:pPr latinLnBrk="0"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percutaneous</a:t>
            </a:r>
            <a:r>
              <a:rPr lang="en-US" sz="2400" dirty="0" smtClean="0"/>
              <a:t> renal biopsy</a:t>
            </a:r>
            <a:endParaRPr lang="ko-KR" altLang="en-US" sz="2400" dirty="0" smtClean="0"/>
          </a:p>
          <a:p>
            <a:pPr latinLnBrk="0"/>
            <a:r>
              <a:rPr lang="en-US" sz="2400" dirty="0" smtClean="0"/>
              <a:t>the combination of </a:t>
            </a:r>
            <a:r>
              <a:rPr lang="en-US" sz="2400" dirty="0" err="1" smtClean="0"/>
              <a:t>hematuria</a:t>
            </a:r>
            <a:r>
              <a:rPr lang="en-US" sz="2400" dirty="0" smtClean="0"/>
              <a:t> and </a:t>
            </a:r>
            <a:r>
              <a:rPr lang="en-US" sz="2400" dirty="0" err="1" smtClean="0"/>
              <a:t>proteinuria</a:t>
            </a:r>
            <a:r>
              <a:rPr lang="en-US" sz="2400" dirty="0" smtClean="0"/>
              <a:t> </a:t>
            </a:r>
          </a:p>
          <a:p>
            <a:pPr latinLnBrk="0">
              <a:buNone/>
            </a:pPr>
            <a:r>
              <a:rPr lang="en-US" sz="2400" dirty="0" smtClean="0"/>
              <a:t>    (&gt;100mg/dl) indicates a significant renal disease of    </a:t>
            </a:r>
          </a:p>
          <a:p>
            <a:pPr latinLnBrk="0"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glomerular</a:t>
            </a:r>
            <a:r>
              <a:rPr lang="en-US" sz="2400" dirty="0" smtClean="0"/>
              <a:t> origin</a:t>
            </a:r>
          </a:p>
          <a:p>
            <a:pPr latinLnBrk="0"/>
            <a:r>
              <a:rPr lang="en-US" altLang="ko-KR" sz="2400" dirty="0" smtClean="0"/>
              <a:t>common causes </a:t>
            </a:r>
          </a:p>
          <a:p>
            <a:pPr latinLnBrk="0">
              <a:buNone/>
            </a:pPr>
            <a:r>
              <a:rPr lang="en-US" altLang="ko-KR" sz="2400" dirty="0" smtClean="0"/>
              <a:t>     - </a:t>
            </a:r>
            <a:r>
              <a:rPr lang="en-US" altLang="ko-KR" sz="2400" dirty="0" smtClean="0">
                <a:solidFill>
                  <a:srgbClr val="FF0000"/>
                </a:solidFill>
              </a:rPr>
              <a:t>minimal change </a:t>
            </a:r>
            <a:r>
              <a:rPr lang="en-US" altLang="ko-KR" sz="2400" dirty="0" err="1" smtClean="0">
                <a:solidFill>
                  <a:srgbClr val="FF0000"/>
                </a:solidFill>
              </a:rPr>
              <a:t>nephrotic</a:t>
            </a:r>
            <a:r>
              <a:rPr lang="en-US" altLang="ko-KR" sz="2400" dirty="0" smtClean="0">
                <a:solidFill>
                  <a:srgbClr val="FF0000"/>
                </a:solidFill>
              </a:rPr>
              <a:t> syndrome</a:t>
            </a:r>
          </a:p>
          <a:p>
            <a:pPr latinLnBrk="0">
              <a:buNone/>
            </a:pPr>
            <a:r>
              <a:rPr lang="en-US" altLang="ko-KR" sz="2400" dirty="0" smtClean="0"/>
              <a:t>     - </a:t>
            </a:r>
            <a:r>
              <a:rPr lang="en-US" altLang="ko-KR" sz="2400" dirty="0" err="1" smtClean="0">
                <a:solidFill>
                  <a:srgbClr val="FF0000"/>
                </a:solidFill>
              </a:rPr>
              <a:t>Alport’s</a:t>
            </a:r>
            <a:r>
              <a:rPr lang="en-US" altLang="ko-KR" sz="2400" dirty="0" smtClean="0">
                <a:solidFill>
                  <a:srgbClr val="FF0000"/>
                </a:solidFill>
              </a:rPr>
              <a:t> syndrome</a:t>
            </a:r>
          </a:p>
          <a:p>
            <a:pPr latinLnBrk="0">
              <a:buNone/>
            </a:pPr>
            <a:endParaRPr lang="ko-KR" altLang="en-US" sz="2400" dirty="0" smtClean="0"/>
          </a:p>
          <a:p>
            <a:endParaRPr lang="ko-KR" altLang="en-US" dirty="0"/>
          </a:p>
        </p:txBody>
      </p:sp>
      <p:pic>
        <p:nvPicPr>
          <p:cNvPr id="4" name="그림 3" descr="2009-06-07 23;20;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0569" y="6143645"/>
            <a:ext cx="2603431" cy="714356"/>
          </a:xfrm>
          <a:prstGeom prst="rect">
            <a:avLst/>
          </a:prstGeom>
        </p:spPr>
      </p:pic>
      <p:sp>
        <p:nvSpPr>
          <p:cNvPr id="5" name="모서리가 둥근 직사각형 4"/>
          <p:cNvSpPr/>
          <p:nvPr/>
        </p:nvSpPr>
        <p:spPr>
          <a:xfrm>
            <a:off x="214282" y="357166"/>
            <a:ext cx="864399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b="1" dirty="0" smtClean="0"/>
              <a:t>Etiology</a:t>
            </a:r>
            <a:endParaRPr lang="ko-KR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36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atinLnBrk="0"/>
            <a:r>
              <a:rPr lang="en-US" sz="2400" dirty="0" smtClean="0"/>
              <a:t>observed in 20% of children</a:t>
            </a:r>
            <a:endParaRPr lang="ko-KR" altLang="en-US" sz="2400" dirty="0" smtClean="0"/>
          </a:p>
          <a:p>
            <a:pPr latinLnBrk="0"/>
            <a:r>
              <a:rPr lang="en-US" sz="2400" dirty="0" smtClean="0"/>
              <a:t>respond to oral corticosteroids</a:t>
            </a:r>
            <a:endParaRPr lang="ko-KR" altLang="en-US" sz="2400" dirty="0" smtClean="0"/>
          </a:p>
          <a:p>
            <a:pPr latinLnBrk="0"/>
            <a:r>
              <a:rPr lang="en-US" sz="2400" dirty="0" smtClean="0"/>
              <a:t>diagnosis </a:t>
            </a:r>
            <a:endParaRPr lang="ko-KR" altLang="en-US" sz="2400" dirty="0" smtClean="0"/>
          </a:p>
          <a:p>
            <a:pPr latinLnBrk="0">
              <a:buNone/>
            </a:pPr>
            <a:r>
              <a:rPr lang="en-US" sz="2400" dirty="0" smtClean="0"/>
              <a:t>     - serum albumin value of 2.5 g/</a:t>
            </a:r>
            <a:r>
              <a:rPr lang="en-US" sz="2400" dirty="0" err="1" smtClean="0"/>
              <a:t>dL</a:t>
            </a:r>
            <a:r>
              <a:rPr lang="en-US" sz="2400" dirty="0" smtClean="0"/>
              <a:t> or less</a:t>
            </a:r>
            <a:endParaRPr lang="ko-KR" altLang="en-US" sz="2400" dirty="0" smtClean="0"/>
          </a:p>
          <a:p>
            <a:pPr latinLnBrk="0">
              <a:buNone/>
            </a:pPr>
            <a:r>
              <a:rPr lang="en-US" sz="2400" dirty="0" smtClean="0"/>
              <a:t>     - elevated plasma cholesterol and/or triglyceride </a:t>
            </a:r>
          </a:p>
          <a:p>
            <a:pPr latinLnBrk="0">
              <a:buNone/>
            </a:pPr>
            <a:r>
              <a:rPr lang="en-US" sz="2400" dirty="0" smtClean="0"/>
              <a:t>        levels</a:t>
            </a:r>
            <a:endParaRPr lang="ko-KR" altLang="en-US" sz="2400" dirty="0" smtClean="0"/>
          </a:p>
          <a:p>
            <a:pPr latinLnBrk="0">
              <a:buNone/>
            </a:pPr>
            <a:r>
              <a:rPr lang="en-US" sz="2400" dirty="0" smtClean="0"/>
              <a:t>     - </a:t>
            </a:r>
            <a:r>
              <a:rPr lang="en-US" sz="2400" dirty="0" err="1" smtClean="0"/>
              <a:t>nephrotic</a:t>
            </a:r>
            <a:r>
              <a:rPr lang="en-US" sz="2400" dirty="0" smtClean="0"/>
              <a:t>-range </a:t>
            </a:r>
            <a:r>
              <a:rPr lang="en-US" sz="2400" dirty="0" err="1" smtClean="0"/>
              <a:t>proteinuria</a:t>
            </a:r>
            <a:r>
              <a:rPr lang="en-US" sz="2400" dirty="0" smtClean="0"/>
              <a:t> (&gt;40 mg/m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/hr </a:t>
            </a:r>
          </a:p>
          <a:p>
            <a:pPr latinLnBrk="0">
              <a:buNone/>
            </a:pPr>
            <a:r>
              <a:rPr lang="en-US" sz="2400" dirty="0" smtClean="0"/>
              <a:t>        or a random urine </a:t>
            </a:r>
            <a:r>
              <a:rPr lang="en-US" sz="2400" dirty="0" err="1" smtClean="0"/>
              <a:t>protein:creatinine</a:t>
            </a:r>
            <a:r>
              <a:rPr lang="en-US" sz="2400" dirty="0" smtClean="0"/>
              <a:t> ratio&gt;3.0)</a:t>
            </a:r>
            <a:endParaRPr lang="ko-KR" altLang="en-US" sz="2400" dirty="0" smtClean="0"/>
          </a:p>
          <a:p>
            <a:pPr latinLnBrk="0">
              <a:buNone/>
            </a:pPr>
            <a:r>
              <a:rPr lang="en-US" sz="2400" dirty="0" smtClean="0"/>
              <a:t>     - normal blood pressure, microscopic </a:t>
            </a:r>
          </a:p>
          <a:p>
            <a:pPr latinLnBrk="0">
              <a:buNone/>
            </a:pPr>
            <a:r>
              <a:rPr lang="en-US" sz="2400" dirty="0" smtClean="0"/>
              <a:t>        </a:t>
            </a:r>
            <a:r>
              <a:rPr lang="en-US" sz="2400" dirty="0" err="1" smtClean="0"/>
              <a:t>hematuria</a:t>
            </a:r>
            <a:r>
              <a:rPr lang="en-US" sz="2400" dirty="0" smtClean="0"/>
              <a:t> and no cellular casts</a:t>
            </a:r>
            <a:endParaRPr lang="ko-KR" altLang="en-US" sz="2400" dirty="0" smtClean="0"/>
          </a:p>
          <a:p>
            <a:endParaRPr lang="ko-KR" altLang="en-US" dirty="0"/>
          </a:p>
        </p:txBody>
      </p:sp>
      <p:pic>
        <p:nvPicPr>
          <p:cNvPr id="4" name="그림 3" descr="2009-06-07 23;20;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0569" y="6143645"/>
            <a:ext cx="2603431" cy="714356"/>
          </a:xfrm>
          <a:prstGeom prst="rect">
            <a:avLst/>
          </a:prstGeom>
        </p:spPr>
      </p:pic>
      <p:sp>
        <p:nvSpPr>
          <p:cNvPr id="5" name="모서리가 둥근 직사각형 4"/>
          <p:cNvSpPr/>
          <p:nvPr/>
        </p:nvSpPr>
        <p:spPr>
          <a:xfrm>
            <a:off x="214282" y="285728"/>
            <a:ext cx="864399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Minimal change </a:t>
            </a:r>
            <a:r>
              <a:rPr lang="en-US" sz="3600" b="1" dirty="0" err="1" smtClean="0"/>
              <a:t>nephrotic</a:t>
            </a:r>
            <a:r>
              <a:rPr lang="en-US" sz="3600" b="1" dirty="0" smtClean="0"/>
              <a:t> syndrome</a:t>
            </a:r>
            <a:endParaRPr lang="ko-KR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Minimal change </a:t>
            </a:r>
            <a:r>
              <a:rPr lang="en-US" sz="3600" b="1" dirty="0" err="1" smtClean="0"/>
              <a:t>nephrotic</a:t>
            </a:r>
            <a:r>
              <a:rPr lang="en-US" sz="3600" b="1" dirty="0" smtClean="0"/>
              <a:t> syndrome</a:t>
            </a:r>
            <a:endParaRPr lang="ko-KR" altLang="en-US" sz="36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525963"/>
          </a:xfrm>
        </p:spPr>
        <p:txBody>
          <a:bodyPr>
            <a:normAutofit fontScale="25000" lnSpcReduction="20000"/>
          </a:bodyPr>
          <a:lstStyle/>
          <a:p>
            <a:pPr latinLnBrk="0"/>
            <a:r>
              <a:rPr lang="en-US" sz="9600" dirty="0" smtClean="0"/>
              <a:t>management</a:t>
            </a:r>
            <a:endParaRPr lang="ko-KR" altLang="en-US" sz="9600" dirty="0" smtClean="0"/>
          </a:p>
          <a:p>
            <a:pPr latinLnBrk="0">
              <a:buNone/>
            </a:pPr>
            <a:r>
              <a:rPr lang="en-US" sz="9600" dirty="0" smtClean="0"/>
              <a:t>     - oral prednisone or </a:t>
            </a:r>
            <a:r>
              <a:rPr lang="en-US" sz="9600" dirty="0" err="1" smtClean="0"/>
              <a:t>prednisolone</a:t>
            </a:r>
            <a:r>
              <a:rPr lang="en-US" sz="9600" dirty="0" smtClean="0"/>
              <a:t> (60 mg/m</a:t>
            </a:r>
            <a:r>
              <a:rPr lang="en-US" sz="9600" baseline="30000" dirty="0" smtClean="0"/>
              <a:t>2</a:t>
            </a:r>
            <a:r>
              <a:rPr lang="en-US" sz="9600" dirty="0" smtClean="0"/>
              <a:t>/day) </a:t>
            </a:r>
            <a:endParaRPr lang="ko-KR" altLang="en-US" sz="9600" dirty="0" smtClean="0"/>
          </a:p>
          <a:p>
            <a:pPr latinLnBrk="0">
              <a:buNone/>
            </a:pPr>
            <a:r>
              <a:rPr lang="en-US" sz="9600" dirty="0" smtClean="0"/>
              <a:t>     - dietary salt restriction</a:t>
            </a:r>
            <a:endParaRPr lang="ko-KR" altLang="en-US" sz="9600" dirty="0" smtClean="0"/>
          </a:p>
          <a:p>
            <a:pPr latinLnBrk="0"/>
            <a:r>
              <a:rPr lang="en-US" sz="9600" dirty="0" smtClean="0"/>
              <a:t>prognosis</a:t>
            </a:r>
            <a:endParaRPr lang="ko-KR" altLang="en-US" sz="9600" dirty="0" smtClean="0"/>
          </a:p>
          <a:p>
            <a:pPr latinLnBrk="0">
              <a:buNone/>
            </a:pPr>
            <a:r>
              <a:rPr lang="en-US" sz="9600" dirty="0" smtClean="0"/>
              <a:t>     - most children respond with remission of </a:t>
            </a:r>
          </a:p>
          <a:p>
            <a:pPr latinLnBrk="0">
              <a:buNone/>
            </a:pPr>
            <a:r>
              <a:rPr lang="en-US" sz="9600" dirty="0" smtClean="0"/>
              <a:t>        </a:t>
            </a:r>
            <a:r>
              <a:rPr lang="en-US" sz="9600" dirty="0" err="1" smtClean="0"/>
              <a:t>proteinuria</a:t>
            </a:r>
            <a:r>
              <a:rPr lang="en-US" sz="9600" dirty="0" smtClean="0"/>
              <a:t> (defined as negative or trace for 3 </a:t>
            </a:r>
            <a:endParaRPr lang="ko-KR" altLang="en-US" sz="9600" dirty="0" smtClean="0"/>
          </a:p>
          <a:p>
            <a:pPr latinLnBrk="0">
              <a:buNone/>
            </a:pPr>
            <a:r>
              <a:rPr lang="en-US" sz="9600" dirty="0" smtClean="0"/>
              <a:t>        consecutive days by urinary </a:t>
            </a:r>
            <a:r>
              <a:rPr lang="en-US" sz="9600" dirty="0" err="1" smtClean="0"/>
              <a:t>Albustix</a:t>
            </a:r>
            <a:r>
              <a:rPr lang="en-US" sz="9600" dirty="0" smtClean="0"/>
              <a:t>) within 4 weeks. </a:t>
            </a:r>
            <a:endParaRPr lang="ko-KR" altLang="en-US" sz="9600" dirty="0" smtClean="0"/>
          </a:p>
          <a:p>
            <a:pPr latinLnBrk="0">
              <a:buNone/>
            </a:pPr>
            <a:r>
              <a:rPr lang="en-US" sz="9600" dirty="0" smtClean="0"/>
              <a:t>     - approximately two thirds of children have a relapse </a:t>
            </a:r>
            <a:endParaRPr lang="ko-KR" altLang="en-US" sz="9600" dirty="0" smtClean="0"/>
          </a:p>
          <a:p>
            <a:pPr latinLnBrk="0">
              <a:buNone/>
            </a:pPr>
            <a:r>
              <a:rPr lang="en-US" sz="9600" dirty="0" smtClean="0"/>
              <a:t>       -&gt; high daily doses of corticosteroids until remission </a:t>
            </a:r>
          </a:p>
          <a:p>
            <a:pPr latinLnBrk="0">
              <a:buNone/>
            </a:pPr>
            <a:r>
              <a:rPr lang="en-US" sz="9600" dirty="0" smtClean="0"/>
              <a:t>            and then tapered</a:t>
            </a:r>
            <a:endParaRPr lang="ko-KR" altLang="en-US" sz="9600" dirty="0" smtClean="0"/>
          </a:p>
          <a:p>
            <a:pPr latinLnBrk="0">
              <a:buNone/>
            </a:pPr>
            <a:r>
              <a:rPr lang="en-US" sz="9600" dirty="0" smtClean="0"/>
              <a:t>       -&gt; </a:t>
            </a:r>
            <a:r>
              <a:rPr lang="en-US" sz="9600" dirty="0" err="1" smtClean="0"/>
              <a:t>cytotoxic</a:t>
            </a:r>
            <a:r>
              <a:rPr lang="en-US" sz="9600" dirty="0" smtClean="0"/>
              <a:t> agents (</a:t>
            </a:r>
            <a:r>
              <a:rPr lang="en-US" sz="9600" dirty="0" err="1" smtClean="0"/>
              <a:t>cyclophosphamide</a:t>
            </a:r>
            <a:r>
              <a:rPr lang="en-US" sz="9600" dirty="0" smtClean="0"/>
              <a:t> or</a:t>
            </a:r>
          </a:p>
          <a:p>
            <a:pPr latinLnBrk="0">
              <a:buNone/>
            </a:pPr>
            <a:r>
              <a:rPr lang="en-US" sz="9600" dirty="0" smtClean="0"/>
              <a:t>            </a:t>
            </a:r>
            <a:r>
              <a:rPr lang="en-US" sz="9600" dirty="0" err="1" smtClean="0"/>
              <a:t>chlorambucil</a:t>
            </a:r>
            <a:r>
              <a:rPr lang="en-US" sz="9600" dirty="0" smtClean="0"/>
              <a:t>) or cyclosporine </a:t>
            </a:r>
            <a:endParaRPr lang="ko-KR" altLang="en-US" sz="9600" dirty="0" smtClean="0"/>
          </a:p>
          <a:p>
            <a:endParaRPr lang="ko-KR" altLang="en-US" dirty="0"/>
          </a:p>
        </p:txBody>
      </p:sp>
      <p:pic>
        <p:nvPicPr>
          <p:cNvPr id="4" name="그림 3" descr="2009-06-07 23;20;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0569" y="6143645"/>
            <a:ext cx="2603431" cy="714356"/>
          </a:xfrm>
          <a:prstGeom prst="rect">
            <a:avLst/>
          </a:prstGeom>
        </p:spPr>
      </p:pic>
      <p:sp>
        <p:nvSpPr>
          <p:cNvPr id="6" name="모서리가 둥근 직사각형 5"/>
          <p:cNvSpPr/>
          <p:nvPr/>
        </p:nvSpPr>
        <p:spPr>
          <a:xfrm>
            <a:off x="214282" y="285728"/>
            <a:ext cx="864399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Minimal change </a:t>
            </a:r>
            <a:r>
              <a:rPr lang="en-US" sz="3600" b="1" dirty="0" err="1" smtClean="0"/>
              <a:t>nephrotic</a:t>
            </a:r>
            <a:r>
              <a:rPr lang="en-US" sz="3600" b="1" dirty="0" smtClean="0"/>
              <a:t> syndrome</a:t>
            </a:r>
            <a:endParaRPr lang="ko-KR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36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57364"/>
            <a:ext cx="8686800" cy="4000528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 smtClean="0"/>
              <a:t>1~2% of patients who develop ESRD</a:t>
            </a:r>
            <a:endParaRPr lang="ko-KR" altLang="en-US" sz="9600" dirty="0" smtClean="0"/>
          </a:p>
          <a:p>
            <a:r>
              <a:rPr lang="en-US" sz="9600" dirty="0" err="1" smtClean="0"/>
              <a:t>Progerssive</a:t>
            </a:r>
            <a:r>
              <a:rPr lang="en-US" sz="9600" dirty="0" smtClean="0"/>
              <a:t>, inherited </a:t>
            </a:r>
            <a:r>
              <a:rPr lang="en-US" sz="9600" dirty="0" err="1" smtClean="0"/>
              <a:t>glomerulonephritis</a:t>
            </a:r>
            <a:endParaRPr lang="en-US" sz="9600" dirty="0" smtClean="0"/>
          </a:p>
          <a:p>
            <a:r>
              <a:rPr lang="en-US" sz="9600" dirty="0" err="1" smtClean="0"/>
              <a:t>Sx</a:t>
            </a:r>
            <a:r>
              <a:rPr lang="en-US" sz="9600" dirty="0" smtClean="0"/>
              <a:t> ; recurrent or persistent microscopic </a:t>
            </a:r>
            <a:r>
              <a:rPr lang="en-US" sz="9600" dirty="0" err="1" smtClean="0"/>
              <a:t>hematuria</a:t>
            </a:r>
            <a:endParaRPr lang="ko-KR" altLang="en-US" sz="9600" dirty="0" smtClean="0"/>
          </a:p>
          <a:p>
            <a:pPr>
              <a:buNone/>
            </a:pPr>
            <a:r>
              <a:rPr lang="en-US" sz="9600" dirty="0" smtClean="0"/>
              <a:t>      - G. </a:t>
            </a:r>
            <a:r>
              <a:rPr lang="en-US" sz="9600" dirty="0" err="1" smtClean="0"/>
              <a:t>hematuria</a:t>
            </a:r>
            <a:endParaRPr lang="ko-KR" altLang="en-US" sz="9600" dirty="0" smtClean="0"/>
          </a:p>
          <a:p>
            <a:pPr>
              <a:buNone/>
            </a:pPr>
            <a:r>
              <a:rPr lang="en-US" sz="9600" dirty="0" smtClean="0"/>
              <a:t>      - </a:t>
            </a:r>
            <a:r>
              <a:rPr lang="en-US" sz="9600" dirty="0" err="1" smtClean="0"/>
              <a:t>proteinuria</a:t>
            </a:r>
            <a:r>
              <a:rPr lang="en-US" sz="9600" dirty="0" smtClean="0"/>
              <a:t> </a:t>
            </a:r>
            <a:endParaRPr lang="ko-KR" altLang="en-US" sz="9600" dirty="0" smtClean="0"/>
          </a:p>
          <a:p>
            <a:pPr>
              <a:buNone/>
            </a:pPr>
            <a:r>
              <a:rPr lang="en-US" sz="9600" dirty="0" smtClean="0"/>
              <a:t>      - progressive renal insufficiency</a:t>
            </a:r>
            <a:endParaRPr lang="ko-KR" altLang="en-US" sz="9600" dirty="0" smtClean="0"/>
          </a:p>
          <a:p>
            <a:pPr>
              <a:buNone/>
            </a:pPr>
            <a:r>
              <a:rPr lang="en-US" sz="9600" dirty="0" smtClean="0"/>
              <a:t>      - progressive, high-frequency, </a:t>
            </a:r>
            <a:r>
              <a:rPr lang="en-US" sz="9600" dirty="0" err="1" smtClean="0"/>
              <a:t>sensorineural</a:t>
            </a:r>
            <a:r>
              <a:rPr lang="en-US" sz="9600" dirty="0" smtClean="0"/>
              <a:t> hearing loss </a:t>
            </a:r>
            <a:endParaRPr lang="ko-KR" altLang="en-US" sz="9600" dirty="0" smtClean="0"/>
          </a:p>
          <a:p>
            <a:pPr>
              <a:buNone/>
            </a:pPr>
            <a:r>
              <a:rPr lang="en-US" sz="9600" dirty="0" smtClean="0"/>
              <a:t>      - ocular defects</a:t>
            </a:r>
            <a:endParaRPr lang="ko-KR" altLang="en-US" sz="9600" dirty="0" smtClean="0"/>
          </a:p>
          <a:p>
            <a:r>
              <a:rPr lang="en-US" sz="9600" dirty="0" smtClean="0"/>
              <a:t>men – earlier </a:t>
            </a:r>
            <a:r>
              <a:rPr lang="en-US" sz="9600" dirty="0" err="1" smtClean="0"/>
              <a:t>Sx</a:t>
            </a:r>
            <a:r>
              <a:rPr lang="en-US" sz="9600" dirty="0" smtClean="0"/>
              <a:t> &amp; sign than women, approximately 30% </a:t>
            </a:r>
          </a:p>
          <a:p>
            <a:pPr>
              <a:buNone/>
            </a:pPr>
            <a:r>
              <a:rPr lang="en-US" sz="9600" dirty="0" smtClean="0"/>
              <a:t>       can progress to ESRD</a:t>
            </a:r>
            <a:endParaRPr lang="ko-KR" altLang="en-US" sz="9600" dirty="0" smtClean="0"/>
          </a:p>
          <a:p>
            <a:endParaRPr lang="ko-KR" altLang="en-US" dirty="0"/>
          </a:p>
        </p:txBody>
      </p:sp>
      <p:pic>
        <p:nvPicPr>
          <p:cNvPr id="4" name="그림 3" descr="2009-06-07 23;20;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0569" y="6143645"/>
            <a:ext cx="2603431" cy="714356"/>
          </a:xfrm>
          <a:prstGeom prst="rect">
            <a:avLst/>
          </a:prstGeom>
        </p:spPr>
      </p:pic>
      <p:sp>
        <p:nvSpPr>
          <p:cNvPr id="5" name="모서리가 둥근 직사각형 4"/>
          <p:cNvSpPr/>
          <p:nvPr/>
        </p:nvSpPr>
        <p:spPr>
          <a:xfrm>
            <a:off x="214282" y="142852"/>
            <a:ext cx="864399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/>
              <a:t>Alport’s</a:t>
            </a:r>
            <a:r>
              <a:rPr lang="en-US" sz="3600" b="1" dirty="0" smtClean="0"/>
              <a:t> syndrome</a:t>
            </a:r>
            <a:endParaRPr lang="ko-KR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4" name="그림 3" descr="D:\교실잡일\손동완\가톨릭심포지움 강의자료\소아 hematuria.jpg"/>
          <p:cNvPicPr/>
          <p:nvPr/>
        </p:nvPicPr>
        <p:blipFill>
          <a:blip r:embed="rId2" cstate="print"/>
          <a:srcRect l="609"/>
          <a:stretch>
            <a:fillRect/>
          </a:stretch>
        </p:blipFill>
        <p:spPr bwMode="auto">
          <a:xfrm>
            <a:off x="500034" y="928670"/>
            <a:ext cx="7929618" cy="592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모서리가 둥근 직사각형 5"/>
          <p:cNvSpPr/>
          <p:nvPr/>
        </p:nvSpPr>
        <p:spPr>
          <a:xfrm>
            <a:off x="214282" y="142852"/>
            <a:ext cx="8643998" cy="714380"/>
          </a:xfrm>
          <a:prstGeom prst="roundRect">
            <a:avLst/>
          </a:prstGeom>
          <a:solidFill>
            <a:srgbClr val="6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Algorithm for the treatment of </a:t>
            </a:r>
            <a:r>
              <a:rPr lang="en-US" sz="3200" b="1" dirty="0" err="1" smtClean="0"/>
              <a:t>hematuria</a:t>
            </a:r>
            <a:endParaRPr lang="ko-KR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158" y="2000240"/>
            <a:ext cx="8786842" cy="4143404"/>
          </a:xfrm>
        </p:spPr>
        <p:txBody>
          <a:bodyPr>
            <a:noAutofit/>
          </a:bodyPr>
          <a:lstStyle/>
          <a:p>
            <a:r>
              <a:rPr lang="en-US" altLang="ko-KR" sz="2000" dirty="0" smtClean="0"/>
              <a:t>UA : repeated twice within 2weeks after initial specimen</a:t>
            </a:r>
          </a:p>
          <a:p>
            <a:r>
              <a:rPr lang="en-US" altLang="ko-KR" sz="2000" dirty="0" smtClean="0"/>
              <a:t>Renal </a:t>
            </a:r>
            <a:r>
              <a:rPr lang="en-US" altLang="ko-KR" sz="2000" dirty="0" err="1" smtClean="0"/>
              <a:t>sono</a:t>
            </a:r>
            <a:r>
              <a:rPr lang="en-US" altLang="ko-KR" sz="2000" dirty="0" smtClean="0"/>
              <a:t>: screening test</a:t>
            </a:r>
          </a:p>
          <a:p>
            <a:pPr>
              <a:buNone/>
            </a:pPr>
            <a:r>
              <a:rPr lang="en-US" altLang="ko-KR" sz="2000" dirty="0" smtClean="0"/>
              <a:t>                 noninvasive, stone, tumor, </a:t>
            </a:r>
            <a:r>
              <a:rPr lang="en-US" altLang="ko-KR" sz="2000" dirty="0" err="1" smtClean="0"/>
              <a:t>hydronephosis</a:t>
            </a:r>
            <a:r>
              <a:rPr lang="en-US" altLang="ko-KR" sz="2000" dirty="0" smtClean="0"/>
              <a:t>,  </a:t>
            </a:r>
          </a:p>
          <a:p>
            <a:pPr>
              <a:buNone/>
            </a:pPr>
            <a:r>
              <a:rPr lang="en-US" altLang="ko-KR" sz="2000" dirty="0" smtClean="0"/>
              <a:t>                 renal dysplasia, bladder, PUV</a:t>
            </a:r>
          </a:p>
          <a:p>
            <a:pPr>
              <a:buNone/>
            </a:pPr>
            <a:r>
              <a:rPr lang="en-US" altLang="ko-KR" sz="2000" dirty="0" smtClean="0"/>
              <a:t>                  the value of normal finding: of normal -</a:t>
            </a:r>
            <a:r>
              <a:rPr lang="en-US" altLang="ko-KR" sz="2000" dirty="0" err="1" smtClean="0"/>
              <a:t>resssurance</a:t>
            </a:r>
            <a:endParaRPr lang="en-US" altLang="ko-KR" sz="2000" dirty="0" smtClean="0"/>
          </a:p>
          <a:p>
            <a:r>
              <a:rPr lang="en-US" altLang="ko-KR" sz="2000" dirty="0" smtClean="0"/>
              <a:t>IVP: macroscopic </a:t>
            </a:r>
            <a:r>
              <a:rPr lang="en-US" altLang="ko-KR" sz="2000" dirty="0" err="1" smtClean="0"/>
              <a:t>hematuria</a:t>
            </a:r>
            <a:endParaRPr lang="en-US" altLang="ko-KR" sz="2000" dirty="0" smtClean="0"/>
          </a:p>
          <a:p>
            <a:r>
              <a:rPr lang="en-US" altLang="ko-KR" sz="2000" dirty="0" err="1" smtClean="0"/>
              <a:t>aSx</a:t>
            </a:r>
            <a:r>
              <a:rPr lang="en-US" altLang="ko-KR" sz="2000" dirty="0" smtClean="0"/>
              <a:t> child with persistent </a:t>
            </a:r>
            <a:r>
              <a:rPr lang="en-US" altLang="ko-KR" sz="2000" dirty="0" err="1" smtClean="0"/>
              <a:t>morcoscopic</a:t>
            </a:r>
            <a:r>
              <a:rPr lang="en-US" altLang="ko-KR" sz="2000" dirty="0" smtClean="0"/>
              <a:t> </a:t>
            </a:r>
            <a:r>
              <a:rPr lang="en-US" altLang="ko-KR" sz="2000" dirty="0" err="1" smtClean="0"/>
              <a:t>hematuria</a:t>
            </a:r>
            <a:r>
              <a:rPr lang="en-US" altLang="ko-KR" sz="2000" dirty="0" smtClean="0"/>
              <a:t> normal </a:t>
            </a:r>
            <a:r>
              <a:rPr lang="en-US" altLang="ko-KR" sz="2000" dirty="0" err="1" smtClean="0"/>
              <a:t>creatinine</a:t>
            </a:r>
            <a:r>
              <a:rPr lang="en-US" altLang="ko-KR" sz="2000" dirty="0" smtClean="0"/>
              <a:t>, HT(-), </a:t>
            </a:r>
            <a:r>
              <a:rPr lang="en-US" altLang="ko-KR" sz="2000" dirty="0" err="1" smtClean="0"/>
              <a:t>proteinuria</a:t>
            </a:r>
            <a:r>
              <a:rPr lang="en-US" altLang="ko-KR" sz="2000" dirty="0" smtClean="0"/>
              <a:t>(-), RBC cast(-) ; no further investigation</a:t>
            </a:r>
          </a:p>
          <a:p>
            <a:pPr>
              <a:buNone/>
            </a:pPr>
            <a:r>
              <a:rPr lang="en-US" altLang="ko-KR" sz="2000" dirty="0" smtClean="0"/>
              <a:t>    </a:t>
            </a:r>
          </a:p>
          <a:p>
            <a:r>
              <a:rPr lang="en-US" altLang="ko-KR" sz="2000" dirty="0" smtClean="0"/>
              <a:t>Every 12 month: UA, </a:t>
            </a:r>
            <a:r>
              <a:rPr lang="en-US" altLang="ko-KR" sz="2000" dirty="0" err="1" smtClean="0"/>
              <a:t>proteinuria</a:t>
            </a:r>
            <a:r>
              <a:rPr lang="en-US" altLang="ko-KR" sz="2000" dirty="0" smtClean="0"/>
              <a:t>, blood pressure   </a:t>
            </a:r>
          </a:p>
          <a:p>
            <a:endParaRPr lang="ko-KR" altLang="en-US" sz="2000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214282" y="285728"/>
            <a:ext cx="864399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dirty="0" smtClean="0"/>
              <a:t>Further</a:t>
            </a:r>
            <a:r>
              <a:rPr lang="ko-KR" altLang="en-US" sz="3600" dirty="0" smtClean="0"/>
              <a:t> </a:t>
            </a:r>
            <a:r>
              <a:rPr lang="en-US" altLang="ko-KR" sz="3600" dirty="0" smtClean="0"/>
              <a:t>test and Follow</a:t>
            </a:r>
            <a:endParaRPr lang="ko-KR" altLang="en-US" sz="36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en-US" altLang="ko-KR" dirty="0" smtClean="0"/>
          </a:p>
          <a:p>
            <a:pPr algn="ctr">
              <a:buNone/>
            </a:pPr>
            <a:endParaRPr lang="en-US" altLang="ko-KR" sz="4800" b="1" dirty="0"/>
          </a:p>
          <a:p>
            <a:pPr algn="ctr" latinLnBrk="0">
              <a:buNone/>
            </a:pPr>
            <a:r>
              <a:rPr lang="en-US" sz="4800" b="1" dirty="0" smtClean="0"/>
              <a:t> </a:t>
            </a:r>
            <a:r>
              <a:rPr lang="en-US" sz="4800" b="1" dirty="0" smtClean="0">
                <a:solidFill>
                  <a:srgbClr val="00B050"/>
                </a:solidFill>
              </a:rPr>
              <a:t>Thank You!</a:t>
            </a:r>
            <a:endParaRPr lang="ko-KR" altLang="en-US" sz="4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282" y="571480"/>
            <a:ext cx="8715436" cy="1143000"/>
          </a:xfrm>
        </p:spPr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5720" y="2071678"/>
            <a:ext cx="864399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err="1"/>
              <a:t>Nephrologist</a:t>
            </a:r>
            <a:r>
              <a:rPr lang="en-US" sz="2400" b="1" dirty="0"/>
              <a:t>)</a:t>
            </a:r>
            <a:endParaRPr lang="ko-KR" altLang="en-US" sz="2400" b="1" dirty="0"/>
          </a:p>
          <a:p>
            <a:pPr>
              <a:buNone/>
            </a:pPr>
            <a:r>
              <a:rPr lang="en-US" sz="2400" dirty="0"/>
              <a:t>     </a:t>
            </a:r>
            <a:r>
              <a:rPr lang="en-US" sz="2400" dirty="0" smtClean="0"/>
              <a:t>- Acute </a:t>
            </a:r>
            <a:r>
              <a:rPr lang="en-US" sz="2400" dirty="0" err="1"/>
              <a:t>poststreptococcal</a:t>
            </a:r>
            <a:r>
              <a:rPr lang="en-US" sz="2400" dirty="0"/>
              <a:t> </a:t>
            </a:r>
            <a:r>
              <a:rPr lang="en-US" sz="2400" dirty="0" err="1"/>
              <a:t>glomerulonephritis</a:t>
            </a:r>
            <a:r>
              <a:rPr lang="en-US" sz="2400" dirty="0"/>
              <a:t> (</a:t>
            </a:r>
            <a:r>
              <a:rPr lang="en-US" sz="2400" dirty="0" smtClean="0"/>
              <a:t>PSGN)</a:t>
            </a:r>
          </a:p>
          <a:p>
            <a:pPr>
              <a:buNone/>
            </a:pPr>
            <a:r>
              <a:rPr lang="en-US" sz="2400" dirty="0" smtClean="0"/>
              <a:t>        c </a:t>
            </a:r>
            <a:r>
              <a:rPr lang="en-US" sz="2400" dirty="0"/>
              <a:t>hypertension, </a:t>
            </a:r>
            <a:r>
              <a:rPr lang="en-US" sz="2400" dirty="0" err="1"/>
              <a:t>azotemia</a:t>
            </a:r>
            <a:r>
              <a:rPr lang="en-US" sz="2400" dirty="0"/>
              <a:t> or </a:t>
            </a:r>
            <a:r>
              <a:rPr lang="en-US" sz="2400" dirty="0" err="1" smtClean="0"/>
              <a:t>Hyperkalemia</a:t>
            </a:r>
            <a:endParaRPr lang="ko-KR" altLang="en-US" sz="2400" dirty="0"/>
          </a:p>
          <a:p>
            <a:pPr>
              <a:buNone/>
            </a:pPr>
            <a:r>
              <a:rPr lang="en-US" sz="2400" dirty="0"/>
              <a:t>     </a:t>
            </a:r>
            <a:r>
              <a:rPr lang="en-US" sz="2400" dirty="0" smtClean="0"/>
              <a:t>- Other </a:t>
            </a:r>
            <a:r>
              <a:rPr lang="en-US" sz="2400" dirty="0"/>
              <a:t>forms of </a:t>
            </a:r>
            <a:r>
              <a:rPr lang="en-US" sz="2400" dirty="0" err="1"/>
              <a:t>glomerulonephritis</a:t>
            </a:r>
            <a:r>
              <a:rPr lang="en-US" sz="2400" dirty="0"/>
              <a:t> (</a:t>
            </a:r>
            <a:r>
              <a:rPr lang="en-US" sz="2400" dirty="0" err="1"/>
              <a:t>particulary</a:t>
            </a:r>
            <a:r>
              <a:rPr lang="en-US" sz="2400" dirty="0"/>
              <a:t> c 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</a:t>
            </a:r>
            <a:r>
              <a:rPr lang="en-US" sz="2400" dirty="0" err="1" smtClean="0"/>
              <a:t>proteinuria</a:t>
            </a:r>
            <a:r>
              <a:rPr lang="en-US" sz="2400" dirty="0"/>
              <a:t>, hypertension, persistent </a:t>
            </a:r>
          </a:p>
          <a:p>
            <a:pPr>
              <a:buNone/>
            </a:pPr>
            <a:r>
              <a:rPr lang="en-US" sz="2400" dirty="0" smtClean="0"/>
              <a:t>        </a:t>
            </a:r>
            <a:r>
              <a:rPr lang="en-US" sz="2400" dirty="0" err="1" smtClean="0"/>
              <a:t>hypocomplementemia</a:t>
            </a:r>
            <a:r>
              <a:rPr lang="en-US" sz="2400" dirty="0"/>
              <a:t>)</a:t>
            </a:r>
            <a:endParaRPr lang="ko-KR" altLang="en-US" sz="2400" dirty="0"/>
          </a:p>
          <a:p>
            <a:pPr>
              <a:buNone/>
            </a:pPr>
            <a:r>
              <a:rPr lang="en-US" sz="2400" dirty="0"/>
              <a:t>     </a:t>
            </a:r>
            <a:r>
              <a:rPr lang="en-US" sz="2400" dirty="0" smtClean="0"/>
              <a:t>- Family </a:t>
            </a:r>
            <a:r>
              <a:rPr lang="en-US" sz="2400" dirty="0"/>
              <a:t>history of renal failure</a:t>
            </a:r>
            <a:endParaRPr lang="ko-KR" altLang="en-US" sz="2400" dirty="0"/>
          </a:p>
          <a:p>
            <a:pPr>
              <a:buNone/>
            </a:pPr>
            <a:r>
              <a:rPr lang="en-US" sz="2400" dirty="0"/>
              <a:t>     </a:t>
            </a:r>
            <a:r>
              <a:rPr lang="en-US" sz="2400" dirty="0" smtClean="0"/>
              <a:t>- Systemic </a:t>
            </a:r>
            <a:r>
              <a:rPr lang="en-US" sz="2400" dirty="0"/>
              <a:t>disease</a:t>
            </a:r>
            <a:endParaRPr lang="ko-KR" altLang="en-US" sz="2400" dirty="0"/>
          </a:p>
          <a:p>
            <a:endParaRPr lang="ko-KR" altLang="en-US" sz="2400" dirty="0"/>
          </a:p>
        </p:txBody>
      </p:sp>
      <p:pic>
        <p:nvPicPr>
          <p:cNvPr id="4" name="그림 3" descr="2009-06-07 23;20;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0569" y="6143645"/>
            <a:ext cx="2603431" cy="714356"/>
          </a:xfrm>
          <a:prstGeom prst="rect">
            <a:avLst/>
          </a:prstGeom>
        </p:spPr>
      </p:pic>
      <p:sp>
        <p:nvSpPr>
          <p:cNvPr id="5" name="모서리가 둥근 직사각형 4"/>
          <p:cNvSpPr/>
          <p:nvPr/>
        </p:nvSpPr>
        <p:spPr>
          <a:xfrm>
            <a:off x="214282" y="428604"/>
            <a:ext cx="864399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A suggested approach for referral of a child with </a:t>
            </a:r>
            <a:r>
              <a:rPr lang="en-US" sz="3600" b="1" dirty="0" err="1" smtClean="0"/>
              <a:t>hematuria</a:t>
            </a:r>
            <a:endParaRPr lang="ko-KR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/>
              <a:t/>
            </a:r>
            <a:br>
              <a:rPr lang="ko-KR" altLang="en-US" dirty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158" y="2071678"/>
            <a:ext cx="8229600" cy="4525963"/>
          </a:xfrm>
        </p:spPr>
        <p:txBody>
          <a:bodyPr/>
          <a:lstStyle/>
          <a:p>
            <a:pPr lvl="0"/>
            <a:r>
              <a:rPr lang="en-US" dirty="0"/>
              <a:t>gross </a:t>
            </a:r>
            <a:r>
              <a:rPr lang="en-US" dirty="0" err="1"/>
              <a:t>hematuria</a:t>
            </a:r>
            <a:endParaRPr lang="ko-KR" altLang="en-US" dirty="0"/>
          </a:p>
          <a:p>
            <a:pPr lvl="0"/>
            <a:r>
              <a:rPr lang="en-US" dirty="0"/>
              <a:t>microscopic </a:t>
            </a:r>
            <a:r>
              <a:rPr lang="en-US" dirty="0" err="1"/>
              <a:t>hematuria</a:t>
            </a:r>
            <a:r>
              <a:rPr lang="en-US" dirty="0"/>
              <a:t> with clinical symptoms</a:t>
            </a:r>
            <a:endParaRPr lang="ko-KR" altLang="en-US" dirty="0"/>
          </a:p>
          <a:p>
            <a:pPr lvl="0"/>
            <a:r>
              <a:rPr lang="en-US" dirty="0"/>
              <a:t>asymptomatic isolated </a:t>
            </a:r>
            <a:r>
              <a:rPr lang="en-US" dirty="0" err="1"/>
              <a:t>hematuria</a:t>
            </a:r>
            <a:endParaRPr lang="ko-KR" altLang="en-US" dirty="0"/>
          </a:p>
          <a:p>
            <a:pPr lvl="0"/>
            <a:r>
              <a:rPr lang="en-US" dirty="0"/>
              <a:t>asymptomatic </a:t>
            </a:r>
            <a:r>
              <a:rPr lang="en-US" dirty="0" err="1"/>
              <a:t>hematuria</a:t>
            </a:r>
            <a:r>
              <a:rPr lang="en-US" dirty="0"/>
              <a:t> with </a:t>
            </a:r>
            <a:r>
              <a:rPr lang="en-US" dirty="0" err="1"/>
              <a:t>proteinuria</a:t>
            </a:r>
            <a:endParaRPr lang="ko-KR" altLang="en-US" dirty="0"/>
          </a:p>
          <a:p>
            <a:endParaRPr lang="ko-KR" altLang="en-US" dirty="0"/>
          </a:p>
        </p:txBody>
      </p:sp>
      <p:pic>
        <p:nvPicPr>
          <p:cNvPr id="4" name="그림 3" descr="2009-06-07 23;20;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0569" y="6143645"/>
            <a:ext cx="2603431" cy="714356"/>
          </a:xfrm>
          <a:prstGeom prst="rect">
            <a:avLst/>
          </a:prstGeom>
        </p:spPr>
      </p:pic>
      <p:sp>
        <p:nvSpPr>
          <p:cNvPr id="6" name="모서리가 둥근 직사각형 5"/>
          <p:cNvSpPr/>
          <p:nvPr/>
        </p:nvSpPr>
        <p:spPr>
          <a:xfrm>
            <a:off x="214282" y="357166"/>
            <a:ext cx="864399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Clinical Categories</a:t>
            </a:r>
            <a:endParaRPr lang="ko-KR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en-US" altLang="ko-KR" dirty="0" smtClean="0"/>
          </a:p>
          <a:p>
            <a:pPr algn="ctr">
              <a:buNone/>
            </a:pPr>
            <a:endParaRPr lang="en-US" altLang="ko-KR" sz="4800" b="1" dirty="0"/>
          </a:p>
          <a:p>
            <a:pPr algn="ctr">
              <a:buNone/>
            </a:pPr>
            <a:r>
              <a:rPr lang="en-US" altLang="ko-KR" sz="4800" b="1" dirty="0" smtClean="0">
                <a:solidFill>
                  <a:srgbClr val="FF0000"/>
                </a:solidFill>
              </a:rPr>
              <a:t>Gross </a:t>
            </a:r>
            <a:r>
              <a:rPr lang="en-US" altLang="ko-KR" sz="4800" b="1" dirty="0" err="1" smtClean="0">
                <a:solidFill>
                  <a:srgbClr val="FF0000"/>
                </a:solidFill>
              </a:rPr>
              <a:t>hematuria</a:t>
            </a:r>
            <a:endParaRPr lang="ko-KR" alt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4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1785926"/>
            <a:ext cx="8929718" cy="4525963"/>
          </a:xfrm>
        </p:spPr>
        <p:txBody>
          <a:bodyPr>
            <a:normAutofit/>
          </a:bodyPr>
          <a:lstStyle/>
          <a:p>
            <a:r>
              <a:rPr lang="en-US" sz="2400" dirty="0"/>
              <a:t>relatively unusual (1 in 1000 pediatrics outpatient 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clinic</a:t>
            </a:r>
            <a:r>
              <a:rPr lang="en-US" sz="2400" dirty="0"/>
              <a:t>)</a:t>
            </a:r>
            <a:endParaRPr lang="ko-KR" altLang="en-US" sz="2400" dirty="0"/>
          </a:p>
          <a:p>
            <a:pPr latinLnBrk="0"/>
            <a:r>
              <a:rPr lang="en-US" sz="2400" dirty="0" smtClean="0"/>
              <a:t>requires </a:t>
            </a:r>
            <a:r>
              <a:rPr lang="en-US" sz="2400" dirty="0"/>
              <a:t>prompt evaluation to exclude potentially </a:t>
            </a:r>
            <a:endParaRPr lang="en-US" sz="2400" dirty="0" smtClean="0"/>
          </a:p>
          <a:p>
            <a:pPr latinLnBrk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life-threatening </a:t>
            </a:r>
            <a:r>
              <a:rPr lang="en-US" sz="2400" dirty="0"/>
              <a:t>causes</a:t>
            </a:r>
            <a:endParaRPr lang="ko-KR" altLang="en-US" sz="2400" dirty="0"/>
          </a:p>
          <a:p>
            <a:r>
              <a:rPr lang="en-US" sz="2400" dirty="0" err="1" smtClean="0"/>
              <a:t>hypercalciuria</a:t>
            </a:r>
            <a:r>
              <a:rPr lang="en-US" sz="2400" dirty="0" smtClean="0"/>
              <a:t> </a:t>
            </a:r>
            <a:r>
              <a:rPr lang="en-US" sz="2400" dirty="0"/>
              <a:t>(m/c)</a:t>
            </a:r>
            <a:endParaRPr lang="ko-KR" altLang="en-US" sz="2400" dirty="0"/>
          </a:p>
          <a:p>
            <a:r>
              <a:rPr lang="en-US" sz="2400" dirty="0" smtClean="0"/>
              <a:t>others; </a:t>
            </a:r>
            <a:r>
              <a:rPr lang="en-US" sz="2400" dirty="0" err="1"/>
              <a:t>glomerular</a:t>
            </a:r>
            <a:r>
              <a:rPr lang="en-US" sz="2400" dirty="0"/>
              <a:t> </a:t>
            </a:r>
            <a:r>
              <a:rPr lang="en-US" sz="2400" dirty="0" err="1"/>
              <a:t>hematuria</a:t>
            </a:r>
            <a:r>
              <a:rPr lang="en-US" sz="2400" dirty="0"/>
              <a:t> (PSGN, </a:t>
            </a:r>
            <a:r>
              <a:rPr lang="en-US" sz="2400" dirty="0" err="1"/>
              <a:t>IgA</a:t>
            </a:r>
            <a:r>
              <a:rPr lang="en-US" sz="2400" dirty="0"/>
              <a:t> </a:t>
            </a:r>
            <a:r>
              <a:rPr lang="en-US" sz="2400" dirty="0" smtClean="0"/>
              <a:t>nephropathy</a:t>
            </a:r>
            <a:r>
              <a:rPr lang="en-US" sz="2400" dirty="0"/>
              <a:t>), 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UTI</a:t>
            </a:r>
            <a:r>
              <a:rPr lang="en-US" sz="2400" dirty="0"/>
              <a:t>, urinary stone, congenital </a:t>
            </a:r>
            <a:r>
              <a:rPr lang="en-US" sz="2400" dirty="0" smtClean="0"/>
              <a:t>anomalies</a:t>
            </a:r>
            <a:r>
              <a:rPr lang="en-US" sz="2400" dirty="0"/>
              <a:t>, trauma</a:t>
            </a:r>
            <a:endParaRPr lang="ko-KR" altLang="en-US" sz="2400" dirty="0"/>
          </a:p>
          <a:p>
            <a:r>
              <a:rPr lang="en-US" sz="2400" dirty="0" smtClean="0"/>
              <a:t>recurrent </a:t>
            </a:r>
            <a:r>
              <a:rPr lang="en-US" sz="2400" dirty="0"/>
              <a:t>G. </a:t>
            </a:r>
            <a:r>
              <a:rPr lang="en-US" sz="2400" dirty="0" err="1"/>
              <a:t>hematuria</a:t>
            </a:r>
            <a:r>
              <a:rPr lang="en-US" sz="2400" dirty="0"/>
              <a:t> ; </a:t>
            </a:r>
            <a:r>
              <a:rPr lang="en-US" sz="2400" dirty="0" err="1"/>
              <a:t>IgA</a:t>
            </a:r>
            <a:r>
              <a:rPr lang="en-US" sz="2400" dirty="0"/>
              <a:t> nephropathy, </a:t>
            </a:r>
            <a:r>
              <a:rPr lang="en-US" sz="2400" dirty="0" err="1"/>
              <a:t>hypercalciuria</a:t>
            </a:r>
            <a:endParaRPr lang="ko-KR" altLang="en-US" sz="2400" dirty="0"/>
          </a:p>
          <a:p>
            <a:r>
              <a:rPr lang="en-US" altLang="ko-KR" sz="2400" b="1" dirty="0" smtClean="0">
                <a:solidFill>
                  <a:srgbClr val="C00000"/>
                </a:solidFill>
              </a:rPr>
              <a:t>Gross</a:t>
            </a:r>
            <a:r>
              <a:rPr lang="ko-KR" altLang="en-US" sz="2400" b="1" dirty="0" smtClean="0">
                <a:solidFill>
                  <a:srgbClr val="C00000"/>
                </a:solidFill>
              </a:rPr>
              <a:t> </a:t>
            </a:r>
            <a:r>
              <a:rPr lang="en-US" altLang="ko-KR" sz="2400" b="1" dirty="0" err="1" smtClean="0">
                <a:solidFill>
                  <a:srgbClr val="C00000"/>
                </a:solidFill>
              </a:rPr>
              <a:t>hematuria</a:t>
            </a:r>
            <a:r>
              <a:rPr lang="en-US" altLang="ko-KR" sz="2400" b="1" dirty="0" smtClean="0">
                <a:solidFill>
                  <a:srgbClr val="C00000"/>
                </a:solidFill>
              </a:rPr>
              <a:t> without </a:t>
            </a:r>
            <a:r>
              <a:rPr lang="en-US" altLang="ko-KR" sz="2400" b="1" dirty="0" err="1" smtClean="0">
                <a:solidFill>
                  <a:srgbClr val="C00000"/>
                </a:solidFill>
              </a:rPr>
              <a:t>proteinuria</a:t>
            </a:r>
            <a:r>
              <a:rPr lang="en-US" altLang="ko-KR" sz="2400" b="1" dirty="0" smtClean="0">
                <a:solidFill>
                  <a:srgbClr val="C00000"/>
                </a:solidFill>
              </a:rPr>
              <a:t> or RBC casts </a:t>
            </a:r>
          </a:p>
          <a:p>
            <a:pPr>
              <a:buNone/>
            </a:pPr>
            <a:r>
              <a:rPr lang="en-US" altLang="ko-KR" sz="2400" b="1" dirty="0" smtClean="0">
                <a:solidFill>
                  <a:srgbClr val="C00000"/>
                </a:solidFill>
              </a:rPr>
              <a:t>   : malignancy, cystic renal </a:t>
            </a:r>
            <a:r>
              <a:rPr lang="en-US" altLang="ko-KR" sz="2400" b="1" dirty="0" err="1" smtClean="0">
                <a:solidFill>
                  <a:srgbClr val="C00000"/>
                </a:solidFill>
              </a:rPr>
              <a:t>ds</a:t>
            </a:r>
            <a:r>
              <a:rPr lang="en-US" altLang="ko-KR" sz="2400" b="1" dirty="0" smtClean="0">
                <a:solidFill>
                  <a:srgbClr val="C00000"/>
                </a:solidFill>
              </a:rPr>
              <a:t>. </a:t>
            </a:r>
            <a:r>
              <a:rPr lang="en-US" altLang="ko-KR" sz="2400" b="1" dirty="0" smtClean="0">
                <a:solidFill>
                  <a:srgbClr val="C00000"/>
                </a:solidFill>
                <a:sym typeface="Wingdings" pitchFamily="2" charset="2"/>
              </a:rPr>
              <a:t> </a:t>
            </a:r>
            <a:r>
              <a:rPr lang="en-US" altLang="ko-KR" sz="2400" b="1" dirty="0" err="1" smtClean="0">
                <a:solidFill>
                  <a:srgbClr val="C00000"/>
                </a:solidFill>
              </a:rPr>
              <a:t>Sono</a:t>
            </a:r>
            <a:r>
              <a:rPr lang="en-US" altLang="ko-KR" sz="2400" b="1" dirty="0" smtClean="0">
                <a:solidFill>
                  <a:srgbClr val="C00000"/>
                </a:solidFill>
              </a:rPr>
              <a:t>. of KUB    </a:t>
            </a:r>
            <a:endParaRPr lang="ko-KR" altLang="en-US" sz="2400" b="1" dirty="0">
              <a:solidFill>
                <a:srgbClr val="C00000"/>
              </a:solidFill>
            </a:endParaRPr>
          </a:p>
          <a:p>
            <a:endParaRPr lang="ko-KR" altLang="en-US" dirty="0"/>
          </a:p>
        </p:txBody>
      </p:sp>
      <p:pic>
        <p:nvPicPr>
          <p:cNvPr id="4" name="그림 3" descr="2009-06-07 23;20;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0569" y="6143645"/>
            <a:ext cx="2603431" cy="714356"/>
          </a:xfrm>
          <a:prstGeom prst="rect">
            <a:avLst/>
          </a:prstGeom>
        </p:spPr>
      </p:pic>
      <p:sp>
        <p:nvSpPr>
          <p:cNvPr id="5" name="모서리가 둥근 직사각형 4"/>
          <p:cNvSpPr/>
          <p:nvPr/>
        </p:nvSpPr>
        <p:spPr>
          <a:xfrm>
            <a:off x="214282" y="285728"/>
            <a:ext cx="864399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Etiology</a:t>
            </a:r>
            <a:endParaRPr lang="ko-KR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1143000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rmAutofit/>
          </a:bodyPr>
          <a:lstStyle/>
          <a:p>
            <a:endParaRPr lang="ko-KR" altLang="en-US" sz="2000" dirty="0"/>
          </a:p>
        </p:txBody>
      </p:sp>
      <p:pic>
        <p:nvPicPr>
          <p:cNvPr id="4" name="그림 3" descr="D:\교실잡일\손동완\가톨릭심포지움 강의자료\table 1.jpg"/>
          <p:cNvPicPr/>
          <p:nvPr/>
        </p:nvPicPr>
        <p:blipFill>
          <a:blip r:embed="rId2" cstate="print"/>
          <a:srcRect t="7091"/>
          <a:stretch>
            <a:fillRect/>
          </a:stretch>
        </p:blipFill>
        <p:spPr bwMode="auto">
          <a:xfrm>
            <a:off x="285720" y="1285860"/>
            <a:ext cx="8715436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 descr="2009-06-07 23;20;3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0569" y="6143645"/>
            <a:ext cx="2603431" cy="714356"/>
          </a:xfrm>
          <a:prstGeom prst="rect">
            <a:avLst/>
          </a:prstGeom>
        </p:spPr>
      </p:pic>
      <p:sp>
        <p:nvSpPr>
          <p:cNvPr id="6" name="모서리가 둥근 직사각형 5"/>
          <p:cNvSpPr/>
          <p:nvPr/>
        </p:nvSpPr>
        <p:spPr>
          <a:xfrm>
            <a:off x="214282" y="142852"/>
            <a:ext cx="864399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/>
              <a:t>Glomerular</a:t>
            </a:r>
            <a:r>
              <a:rPr lang="en-US" sz="3600" b="1" dirty="0" smtClean="0"/>
              <a:t> origin </a:t>
            </a:r>
            <a:r>
              <a:rPr lang="en-US" sz="3600" b="1" dirty="0" err="1" smtClean="0"/>
              <a:t>vs</a:t>
            </a:r>
            <a:r>
              <a:rPr lang="en-US" sz="3600" b="1" dirty="0" smtClean="0"/>
              <a:t> </a:t>
            </a:r>
            <a:br>
              <a:rPr lang="en-US" sz="3600" b="1" dirty="0" smtClean="0"/>
            </a:br>
            <a:r>
              <a:rPr lang="en-US" sz="3600" b="1" dirty="0" smtClean="0"/>
              <a:t>non-</a:t>
            </a:r>
            <a:r>
              <a:rPr lang="en-US" sz="3600" b="1" dirty="0" err="1" smtClean="0"/>
              <a:t>glomerular</a:t>
            </a:r>
            <a:r>
              <a:rPr lang="en-US" sz="3600" b="1" dirty="0" smtClean="0"/>
              <a:t> origin</a:t>
            </a:r>
            <a:endParaRPr lang="ko-KR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1143000"/>
          </a:xfrm>
        </p:spPr>
        <p:txBody>
          <a:bodyPr>
            <a:noAutofit/>
          </a:bodyPr>
          <a:lstStyle/>
          <a:p>
            <a:r>
              <a:rPr lang="ko-KR" altLang="en-US" sz="3600" dirty="0" smtClean="0"/>
              <a:t/>
            </a:r>
            <a:br>
              <a:rPr lang="ko-KR" altLang="en-US" sz="3600" dirty="0" smtClean="0"/>
            </a:b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2844" y="1357298"/>
            <a:ext cx="858679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ko-KR" altLang="en-US" sz="2000" dirty="0"/>
          </a:p>
        </p:txBody>
      </p:sp>
      <p:pic>
        <p:nvPicPr>
          <p:cNvPr id="5" name="그림 4" descr="C:\Users\임승혁\Desktop\d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736"/>
            <a:ext cx="8786874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그림 5" descr="2009-06-07 23;20;3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0569" y="6143645"/>
            <a:ext cx="2603431" cy="714356"/>
          </a:xfrm>
          <a:prstGeom prst="rect">
            <a:avLst/>
          </a:prstGeom>
        </p:spPr>
      </p:pic>
      <p:sp>
        <p:nvSpPr>
          <p:cNvPr id="8" name="모서리가 둥근 직사각형 7"/>
          <p:cNvSpPr/>
          <p:nvPr/>
        </p:nvSpPr>
        <p:spPr>
          <a:xfrm>
            <a:off x="214282" y="214290"/>
            <a:ext cx="864399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Distinguishing features of </a:t>
            </a:r>
            <a:r>
              <a:rPr lang="en-US" sz="3600" b="1" dirty="0" err="1" smtClean="0"/>
              <a:t>glomerular</a:t>
            </a:r>
            <a:r>
              <a:rPr lang="en-US" sz="3600" b="1" dirty="0" smtClean="0"/>
              <a:t> </a:t>
            </a:r>
            <a:br>
              <a:rPr lang="en-US" sz="3600" b="1" dirty="0" smtClean="0"/>
            </a:br>
            <a:r>
              <a:rPr lang="en-US" sz="3600" b="1" dirty="0" smtClean="0"/>
              <a:t>and non-</a:t>
            </a:r>
            <a:r>
              <a:rPr lang="en-US" sz="3600" b="1" dirty="0" err="1" smtClean="0"/>
              <a:t>glomerular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hematuria</a:t>
            </a:r>
            <a:endParaRPr lang="ko-KR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36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785926"/>
            <a:ext cx="8401080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most common </a:t>
            </a:r>
            <a:r>
              <a:rPr lang="en-US" sz="2400" dirty="0" err="1"/>
              <a:t>glomerular</a:t>
            </a:r>
            <a:r>
              <a:rPr lang="en-US" sz="2400" dirty="0"/>
              <a:t> </a:t>
            </a:r>
            <a:r>
              <a:rPr lang="en-US" sz="2400" dirty="0" err="1"/>
              <a:t>hematuria</a:t>
            </a:r>
            <a:endParaRPr lang="ko-KR" altLang="en-US" sz="2400" dirty="0"/>
          </a:p>
          <a:p>
            <a:r>
              <a:rPr lang="en-US" sz="2400" dirty="0" smtClean="0"/>
              <a:t>cause </a:t>
            </a:r>
            <a:r>
              <a:rPr lang="en-US" sz="2400" dirty="0"/>
              <a:t>recurrent gross </a:t>
            </a:r>
            <a:r>
              <a:rPr lang="en-US" sz="2400" dirty="0" err="1"/>
              <a:t>hematuira</a:t>
            </a:r>
            <a:endParaRPr lang="ko-KR" altLang="en-US" sz="2400" dirty="0"/>
          </a:p>
          <a:p>
            <a:r>
              <a:rPr lang="en-US" sz="2400" dirty="0" smtClean="0"/>
              <a:t>in </a:t>
            </a:r>
            <a:r>
              <a:rPr lang="en-US" sz="2400" dirty="0"/>
              <a:t>association with a respiratory tract infection or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pharyngitis</a:t>
            </a:r>
            <a:endParaRPr lang="ko-KR" altLang="en-US" sz="2400" dirty="0"/>
          </a:p>
          <a:p>
            <a:r>
              <a:rPr lang="en-US" sz="2400" dirty="0" smtClean="0"/>
              <a:t>diagnosis </a:t>
            </a:r>
            <a:r>
              <a:rPr lang="en-US" sz="2400" dirty="0"/>
              <a:t>– based on renal </a:t>
            </a:r>
            <a:r>
              <a:rPr lang="en-US" sz="2400" dirty="0" smtClean="0"/>
              <a:t>biopsy</a:t>
            </a:r>
          </a:p>
          <a:p>
            <a:pPr>
              <a:buNone/>
            </a:pPr>
            <a:r>
              <a:rPr lang="en-US" altLang="ko-KR" sz="2400" dirty="0" smtClean="0"/>
              <a:t>              </a:t>
            </a:r>
            <a:r>
              <a:rPr lang="en-US" altLang="ko-KR" sz="2400" dirty="0" err="1" smtClean="0"/>
              <a:t>crecentric</a:t>
            </a:r>
            <a:r>
              <a:rPr lang="en-US" altLang="ko-KR" sz="2400" dirty="0" smtClean="0"/>
              <a:t> GN. Older age onset, HT, </a:t>
            </a:r>
            <a:r>
              <a:rPr lang="en-US" altLang="ko-KR" sz="2400" dirty="0" err="1" smtClean="0"/>
              <a:t>proteinuria</a:t>
            </a:r>
            <a:r>
              <a:rPr lang="ko-KR" altLang="en-US" sz="2400" dirty="0" smtClean="0"/>
              <a:t> </a:t>
            </a:r>
            <a:endParaRPr lang="ko-KR" altLang="en-US" sz="2400" dirty="0"/>
          </a:p>
          <a:p>
            <a:r>
              <a:rPr lang="en-US" sz="2400" dirty="0" smtClean="0"/>
              <a:t>treatment </a:t>
            </a:r>
            <a:r>
              <a:rPr lang="en-US" sz="2400" dirty="0"/>
              <a:t>– </a:t>
            </a:r>
            <a:r>
              <a:rPr lang="en-US" sz="2400" dirty="0" smtClean="0"/>
              <a:t>no specific </a:t>
            </a:r>
            <a:r>
              <a:rPr lang="en-US" sz="2400" dirty="0" err="1" smtClean="0"/>
              <a:t>tx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                   usually </a:t>
            </a:r>
            <a:r>
              <a:rPr lang="en-US" sz="2400" dirty="0"/>
              <a:t>based on the severity of disease</a:t>
            </a:r>
            <a:endParaRPr lang="ko-KR" altLang="en-US" sz="2400" dirty="0"/>
          </a:p>
          <a:p>
            <a:pPr>
              <a:buNone/>
            </a:pPr>
            <a:r>
              <a:rPr lang="en-US" sz="2400" dirty="0"/>
              <a:t>        ACE inhibitors or fish oil</a:t>
            </a:r>
            <a:endParaRPr lang="ko-KR" altLang="en-US" sz="2400" dirty="0"/>
          </a:p>
          <a:p>
            <a:pPr>
              <a:buNone/>
            </a:pPr>
            <a:r>
              <a:rPr lang="en-US" sz="2400" dirty="0"/>
              <a:t>        Corticosteroids</a:t>
            </a:r>
            <a:endParaRPr lang="ko-KR" altLang="en-US" sz="2400" dirty="0"/>
          </a:p>
          <a:p>
            <a:pPr>
              <a:buNone/>
            </a:pPr>
            <a:r>
              <a:rPr lang="en-US" sz="2400" dirty="0"/>
              <a:t>        </a:t>
            </a:r>
            <a:r>
              <a:rPr lang="en-US" sz="2400" dirty="0" err="1"/>
              <a:t>Mycophenolate</a:t>
            </a:r>
            <a:r>
              <a:rPr lang="en-US" sz="2400" dirty="0"/>
              <a:t> </a:t>
            </a:r>
            <a:r>
              <a:rPr lang="en-US" sz="2400" dirty="0" err="1"/>
              <a:t>mofetil</a:t>
            </a:r>
            <a:r>
              <a:rPr lang="en-US" sz="2400" dirty="0"/>
              <a:t> (recently)</a:t>
            </a:r>
            <a:endParaRPr lang="ko-KR" altLang="en-US" sz="2400" dirty="0"/>
          </a:p>
          <a:p>
            <a:endParaRPr lang="ko-KR" altLang="en-US" dirty="0"/>
          </a:p>
        </p:txBody>
      </p:sp>
      <p:pic>
        <p:nvPicPr>
          <p:cNvPr id="4" name="그림 3" descr="2009-06-07 23;20;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0569" y="6143645"/>
            <a:ext cx="2603431" cy="714356"/>
          </a:xfrm>
          <a:prstGeom prst="rect">
            <a:avLst/>
          </a:prstGeom>
        </p:spPr>
      </p:pic>
      <p:sp>
        <p:nvSpPr>
          <p:cNvPr id="6" name="모서리가 둥근 직사각형 5"/>
          <p:cNvSpPr/>
          <p:nvPr/>
        </p:nvSpPr>
        <p:spPr>
          <a:xfrm>
            <a:off x="214282" y="285728"/>
            <a:ext cx="864399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/>
              <a:t>IgA</a:t>
            </a:r>
            <a:r>
              <a:rPr lang="en-US" sz="3600" b="1" dirty="0" smtClean="0"/>
              <a:t> nephropathy</a:t>
            </a:r>
            <a:endParaRPr lang="ko-KR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1040</Words>
  <Application>Microsoft Office PowerPoint</Application>
  <PresentationFormat>화면 슬라이드 쇼(4:3)</PresentationFormat>
  <Paragraphs>210</Paragraphs>
  <Slides>27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27</vt:i4>
      </vt:variant>
    </vt:vector>
  </HeadingPairs>
  <TitlesOfParts>
    <vt:vector size="28" baseType="lpstr">
      <vt:lpstr>Office 테마</vt:lpstr>
      <vt:lpstr>Management of  Hematuria in Children </vt:lpstr>
      <vt:lpstr>슬라이드 2</vt:lpstr>
      <vt:lpstr>슬라이드 3</vt:lpstr>
      <vt:lpstr> </vt:lpstr>
      <vt:lpstr>슬라이드 5</vt:lpstr>
      <vt:lpstr>슬라이드 6</vt:lpstr>
      <vt:lpstr> </vt:lpstr>
      <vt:lpstr> </vt:lpstr>
      <vt:lpstr>슬라이드 9</vt:lpstr>
      <vt:lpstr>Postinfectious glomerulonephritis  (PIGN) 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Etiology</vt:lpstr>
      <vt:lpstr>Etiology</vt:lpstr>
      <vt:lpstr>슬라이드 20</vt:lpstr>
      <vt:lpstr>Etiology</vt:lpstr>
      <vt:lpstr>슬라이드 22</vt:lpstr>
      <vt:lpstr>Minimal change nephrotic syndrome</vt:lpstr>
      <vt:lpstr>슬라이드 24</vt:lpstr>
      <vt:lpstr>슬라이드 25</vt:lpstr>
      <vt:lpstr>슬라이드 26</vt:lpstr>
      <vt:lpstr>슬라이드 27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of Hematuria in Children </dc:title>
  <dc:creator>이순희</dc:creator>
  <cp:lastModifiedBy> </cp:lastModifiedBy>
  <cp:revision>47</cp:revision>
  <dcterms:created xsi:type="dcterms:W3CDTF">2009-06-06T13:55:02Z</dcterms:created>
  <dcterms:modified xsi:type="dcterms:W3CDTF">2009-06-13T00:48:11Z</dcterms:modified>
</cp:coreProperties>
</file>